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86" r:id="rId11"/>
    <p:sldId id="265" r:id="rId12"/>
    <p:sldId id="266" r:id="rId13"/>
    <p:sldId id="267" r:id="rId14"/>
    <p:sldId id="268" r:id="rId15"/>
    <p:sldId id="287" r:id="rId16"/>
    <p:sldId id="269" r:id="rId17"/>
    <p:sldId id="270" r:id="rId18"/>
    <p:sldId id="283" r:id="rId19"/>
    <p:sldId id="284" r:id="rId20"/>
    <p:sldId id="271" r:id="rId21"/>
    <p:sldId id="295" r:id="rId22"/>
    <p:sldId id="273" r:id="rId23"/>
    <p:sldId id="294" r:id="rId24"/>
    <p:sldId id="274" r:id="rId25"/>
    <p:sldId id="285" r:id="rId26"/>
    <p:sldId id="276" r:id="rId27"/>
    <p:sldId id="292" r:id="rId28"/>
    <p:sldId id="293" r:id="rId29"/>
    <p:sldId id="277" r:id="rId30"/>
    <p:sldId id="288" r:id="rId31"/>
    <p:sldId id="278" r:id="rId32"/>
    <p:sldId id="289" r:id="rId33"/>
    <p:sldId id="279" r:id="rId34"/>
    <p:sldId id="281" r:id="rId35"/>
    <p:sldId id="282" r:id="rId36"/>
  </p:sldIdLst>
  <p:sldSz cx="12192000" cy="6858000"/>
  <p:notesSz cx="6797675" cy="9874250"/>
  <p:embeddedFontLst>
    <p:embeddedFont>
      <p:font typeface="Century Gothic" panose="020B05020202020202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8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5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9687" y="0"/>
            <a:ext cx="2946400" cy="4953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36562" y="1233487"/>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378950"/>
            <a:ext cx="2946400" cy="4953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2" name="Google Shape;32;p1: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 name="Google Shape;33;p1: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7e3b5302c4_1_3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30" name="Google Shape;130;g37e3b5302c4_1_32:notes"/>
          <p:cNvSpPr txBox="1">
            <a:spLocks noGrp="1"/>
          </p:cNvSpPr>
          <p:nvPr>
            <p:ph type="body" idx="1"/>
          </p:nvPr>
        </p:nvSpPr>
        <p:spPr>
          <a:xfrm>
            <a:off x="679450" y="4751387"/>
            <a:ext cx="5438700" cy="3889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37e3b5302c4_1_32:notes"/>
          <p:cNvSpPr txBox="1"/>
          <p:nvPr/>
        </p:nvSpPr>
        <p:spPr>
          <a:xfrm>
            <a:off x="3849687" y="9378950"/>
            <a:ext cx="29463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7d05c6557a_0_7: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7d05c6557a_0_7:notes"/>
          <p:cNvSpPr txBox="1">
            <a:spLocks noGrp="1"/>
          </p:cNvSpPr>
          <p:nvPr>
            <p:ph type="body" idx="1"/>
          </p:nvPr>
        </p:nvSpPr>
        <p:spPr>
          <a:xfrm>
            <a:off x="679450" y="4751387"/>
            <a:ext cx="5438700" cy="388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37d05c6557a_0_7:notes"/>
          <p:cNvSpPr txBox="1">
            <a:spLocks noGrp="1"/>
          </p:cNvSpPr>
          <p:nvPr>
            <p:ph type="sldNum" idx="12"/>
          </p:nvPr>
        </p:nvSpPr>
        <p:spPr>
          <a:xfrm>
            <a:off x="3849687" y="9378950"/>
            <a:ext cx="2946300" cy="495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12</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51" name="Google Shape;151;p9: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9: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63" name="Google Shape;163;p10: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10: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74" name="Google Shape;174;p11: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11: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3: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3: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127D48BA-FC9E-D623-7EDA-E8DA99A5CD59}"/>
            </a:ext>
          </a:extLst>
        </p:cNvPr>
        <p:cNvGrpSpPr/>
        <p:nvPr/>
      </p:nvGrpSpPr>
      <p:grpSpPr>
        <a:xfrm>
          <a:off x="0" y="0"/>
          <a:ext cx="0" cy="0"/>
          <a:chOff x="0" y="0"/>
          <a:chExt cx="0" cy="0"/>
        </a:xfrm>
      </p:grpSpPr>
      <p:sp>
        <p:nvSpPr>
          <p:cNvPr id="195" name="Google Shape;195;p12:notes">
            <a:extLst>
              <a:ext uri="{FF2B5EF4-FFF2-40B4-BE49-F238E27FC236}">
                <a16:creationId xmlns:a16="http://schemas.microsoft.com/office/drawing/2014/main" id="{22824A18-B5B0-27C8-E36A-48364F76AF7E}"/>
              </a:ext>
            </a:extLst>
          </p:cNvPr>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2:notes">
            <a:extLst>
              <a:ext uri="{FF2B5EF4-FFF2-40B4-BE49-F238E27FC236}">
                <a16:creationId xmlns:a16="http://schemas.microsoft.com/office/drawing/2014/main" id="{0E4D63CD-5262-02B1-5257-B0BD236A5085}"/>
              </a:ext>
            </a:extLst>
          </p:cNvPr>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110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7A8782CA-ECC3-2D4F-BC43-D1A26376B7D4}"/>
            </a:ext>
          </a:extLst>
        </p:cNvPr>
        <p:cNvGrpSpPr/>
        <p:nvPr/>
      </p:nvGrpSpPr>
      <p:grpSpPr>
        <a:xfrm>
          <a:off x="0" y="0"/>
          <a:ext cx="0" cy="0"/>
          <a:chOff x="0" y="0"/>
          <a:chExt cx="0" cy="0"/>
        </a:xfrm>
      </p:grpSpPr>
      <p:sp>
        <p:nvSpPr>
          <p:cNvPr id="195" name="Google Shape;195;p12:notes">
            <a:extLst>
              <a:ext uri="{FF2B5EF4-FFF2-40B4-BE49-F238E27FC236}">
                <a16:creationId xmlns:a16="http://schemas.microsoft.com/office/drawing/2014/main" id="{C0491618-42F3-A255-7B3E-2C3267CEE64D}"/>
              </a:ext>
            </a:extLst>
          </p:cNvPr>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2:notes">
            <a:extLst>
              <a:ext uri="{FF2B5EF4-FFF2-40B4-BE49-F238E27FC236}">
                <a16:creationId xmlns:a16="http://schemas.microsoft.com/office/drawing/2014/main" id="{0230DE83-0489-6A7E-1971-02E090519539}"/>
              </a:ext>
            </a:extLst>
          </p:cNvPr>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4226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CC3B80F5-1AD2-B552-38E1-312FB424F243}"/>
            </a:ext>
          </a:extLst>
        </p:cNvPr>
        <p:cNvGrpSpPr/>
        <p:nvPr/>
      </p:nvGrpSpPr>
      <p:grpSpPr>
        <a:xfrm>
          <a:off x="0" y="0"/>
          <a:ext cx="0" cy="0"/>
          <a:chOff x="0" y="0"/>
          <a:chExt cx="0" cy="0"/>
        </a:xfrm>
      </p:grpSpPr>
      <p:sp>
        <p:nvSpPr>
          <p:cNvPr id="195" name="Google Shape;195;p12:notes">
            <a:extLst>
              <a:ext uri="{FF2B5EF4-FFF2-40B4-BE49-F238E27FC236}">
                <a16:creationId xmlns:a16="http://schemas.microsoft.com/office/drawing/2014/main" id="{7DC448B3-052F-8163-2D20-598E94DA26C1}"/>
              </a:ext>
            </a:extLst>
          </p:cNvPr>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2:notes">
            <a:extLst>
              <a:ext uri="{FF2B5EF4-FFF2-40B4-BE49-F238E27FC236}">
                <a16:creationId xmlns:a16="http://schemas.microsoft.com/office/drawing/2014/main" id="{1E172A8B-FE2F-FA83-168F-F0003FE7A9DA}"/>
              </a:ext>
            </a:extLst>
          </p:cNvPr>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391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5" name="Google Shape;45;p2: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p2: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5: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5: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2DB98798-8FB1-6F95-B554-9CE19661F0BC}"/>
            </a:ext>
          </a:extLst>
        </p:cNvPr>
        <p:cNvGrpSpPr/>
        <p:nvPr/>
      </p:nvGrpSpPr>
      <p:grpSpPr>
        <a:xfrm>
          <a:off x="0" y="0"/>
          <a:ext cx="0" cy="0"/>
          <a:chOff x="0" y="0"/>
          <a:chExt cx="0" cy="0"/>
        </a:xfrm>
      </p:grpSpPr>
      <p:sp>
        <p:nvSpPr>
          <p:cNvPr id="216" name="Google Shape;216;p15:notes">
            <a:extLst>
              <a:ext uri="{FF2B5EF4-FFF2-40B4-BE49-F238E27FC236}">
                <a16:creationId xmlns:a16="http://schemas.microsoft.com/office/drawing/2014/main" id="{8588DF3C-423A-F852-91CD-24388B61D45A}"/>
              </a:ext>
            </a:extLst>
          </p:cNvPr>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5:notes">
            <a:extLst>
              <a:ext uri="{FF2B5EF4-FFF2-40B4-BE49-F238E27FC236}">
                <a16:creationId xmlns:a16="http://schemas.microsoft.com/office/drawing/2014/main" id="{398FE2A0-7BB6-34EC-9FFF-9A14E0B999A2}"/>
              </a:ext>
            </a:extLst>
          </p:cNvPr>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35795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6: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25</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4902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8: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DD554656-452B-B4B0-0453-FCA7DAC2241F}"/>
            </a:ext>
          </a:extLst>
        </p:cNvPr>
        <p:cNvGrpSpPr/>
        <p:nvPr/>
      </p:nvGrpSpPr>
      <p:grpSpPr>
        <a:xfrm>
          <a:off x="0" y="0"/>
          <a:ext cx="0" cy="0"/>
          <a:chOff x="0" y="0"/>
          <a:chExt cx="0" cy="0"/>
        </a:xfrm>
      </p:grpSpPr>
      <p:sp>
        <p:nvSpPr>
          <p:cNvPr id="248" name="Google Shape;248;p18:notes">
            <a:extLst>
              <a:ext uri="{FF2B5EF4-FFF2-40B4-BE49-F238E27FC236}">
                <a16:creationId xmlns:a16="http://schemas.microsoft.com/office/drawing/2014/main" id="{B5E19262-FCAF-78E4-C4D0-F8A35C9948CD}"/>
              </a:ext>
            </a:extLst>
          </p:cNvPr>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8:notes">
            <a:extLst>
              <a:ext uri="{FF2B5EF4-FFF2-40B4-BE49-F238E27FC236}">
                <a16:creationId xmlns:a16="http://schemas.microsoft.com/office/drawing/2014/main" id="{0077E712-7B67-7CD8-09EF-092114070E29}"/>
              </a:ext>
            </a:extLst>
          </p:cNvPr>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337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971A0A4C-B8E4-9E33-009B-D16AD21F05F9}"/>
            </a:ext>
          </a:extLst>
        </p:cNvPr>
        <p:cNvGrpSpPr/>
        <p:nvPr/>
      </p:nvGrpSpPr>
      <p:grpSpPr>
        <a:xfrm>
          <a:off x="0" y="0"/>
          <a:ext cx="0" cy="0"/>
          <a:chOff x="0" y="0"/>
          <a:chExt cx="0" cy="0"/>
        </a:xfrm>
      </p:grpSpPr>
      <p:sp>
        <p:nvSpPr>
          <p:cNvPr id="248" name="Google Shape;248;p18:notes">
            <a:extLst>
              <a:ext uri="{FF2B5EF4-FFF2-40B4-BE49-F238E27FC236}">
                <a16:creationId xmlns:a16="http://schemas.microsoft.com/office/drawing/2014/main" id="{F7234AA6-87AA-B99D-CB1E-077DEC898891}"/>
              </a:ext>
            </a:extLst>
          </p:cNvPr>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8:notes">
            <a:extLst>
              <a:ext uri="{FF2B5EF4-FFF2-40B4-BE49-F238E27FC236}">
                <a16:creationId xmlns:a16="http://schemas.microsoft.com/office/drawing/2014/main" id="{1BCB9D9C-DFE8-4DF9-BA95-62BEE8EE0102}"/>
              </a:ext>
            </a:extLst>
          </p:cNvPr>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560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9: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9: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0: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0: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1: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1: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6" name="Google Shape;56;p3: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 name="Google Shape;57;p3: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2: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3:notes"/>
          <p:cNvSpPr txBox="1">
            <a:spLocks noGrp="1"/>
          </p:cNvSpPr>
          <p:nvPr>
            <p:ph type="body" idx="1"/>
          </p:nvPr>
        </p:nvSpPr>
        <p:spPr>
          <a:xfrm>
            <a:off x="679450" y="4751387"/>
            <a:ext cx="5438775" cy="38893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3: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6" name="Google Shape;66;p4: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 name="Google Shape;67;p4: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77" name="Google Shape;77;p5: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5: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87" name="Google Shape;87;p6: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6: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97" name="Google Shape;97;p7: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7: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7e3b5302c4_1_21: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08" name="Google Shape;108;g37e3b5302c4_1_21:notes"/>
          <p:cNvSpPr txBox="1">
            <a:spLocks noGrp="1"/>
          </p:cNvSpPr>
          <p:nvPr>
            <p:ph type="body" idx="1"/>
          </p:nvPr>
        </p:nvSpPr>
        <p:spPr>
          <a:xfrm>
            <a:off x="679450" y="4751387"/>
            <a:ext cx="5438700" cy="3889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g37e3b5302c4_1_21:notes"/>
          <p:cNvSpPr txBox="1"/>
          <p:nvPr/>
        </p:nvSpPr>
        <p:spPr>
          <a:xfrm>
            <a:off x="3849687" y="9378950"/>
            <a:ext cx="29463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19" name="Google Shape;119;p8: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8:notes"/>
          <p:cNvSpPr txBox="1"/>
          <p:nvPr/>
        </p:nvSpPr>
        <p:spPr>
          <a:xfrm>
            <a:off x="3849687" y="9378950"/>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2"/>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SzPts val="2560"/>
              <a:buNone/>
              <a:defRPr cap="none">
                <a:solidFill>
                  <a:schemeClr val="accent1"/>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a:endParaRPr/>
          </a:p>
        </p:txBody>
      </p:sp>
      <p:sp>
        <p:nvSpPr>
          <p:cNvPr id="27" name="Google Shape;27;p2"/>
          <p:cNvSpPr txBox="1">
            <a:spLocks noGrp="1"/>
          </p:cNvSpPr>
          <p:nvPr>
            <p:ph type="dt" idx="10"/>
          </p:nvPr>
        </p:nvSpPr>
        <p:spPr>
          <a:xfrm rot="5400000">
            <a:off x="10090150" y="1792287"/>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00">
                <a:solidFill>
                  <a:schemeClr val="lt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
          <p:cNvSpPr txBox="1">
            <a:spLocks noGrp="1"/>
          </p:cNvSpPr>
          <p:nvPr>
            <p:ph type="ftr" idx="11"/>
          </p:nvPr>
        </p:nvSpPr>
        <p:spPr>
          <a:xfrm rot="5400000">
            <a:off x="8960643" y="3226593"/>
            <a:ext cx="3859212"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1587"/>
            <a:ext cx="12192000" cy="6865937"/>
            <a:chOff x="0" y="-2373"/>
            <a:chExt cx="12192000" cy="6867027"/>
          </a:xfrm>
        </p:grpSpPr>
        <p:sp>
          <p:nvSpPr>
            <p:cNvPr id="11" name="Google Shape;11;p1"/>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8" name="Google Shape;18;p1"/>
          <p:cNvSpPr/>
          <p:nvPr/>
        </p:nvSpPr>
        <p:spPr>
          <a:xfrm>
            <a:off x="10437812" y="0"/>
            <a:ext cx="685800" cy="1143000"/>
          </a:xfrm>
          <a:prstGeom prst="rect">
            <a:avLst/>
          </a:prstGeom>
          <a:solidFill>
            <a:schemeClr val="accent1"/>
          </a:solidFill>
          <a:ln>
            <a:noFill/>
          </a:ln>
          <a:effectLst>
            <a:outerShdw blurRad="63500" dist="25400" dir="5400000">
              <a:srgbClr val="000000">
                <a:alpha val="4392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 name="Google Shape;19;p1"/>
          <p:cNvSpPr txBox="1">
            <a:spLocks noGrp="1"/>
          </p:cNvSpPr>
          <p:nvPr>
            <p:ph type="title"/>
          </p:nvPr>
        </p:nvSpPr>
        <p:spPr>
          <a:xfrm>
            <a:off x="1155700" y="973137"/>
            <a:ext cx="8761412" cy="7080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lt2"/>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0" name="Google Shape;20;p1"/>
          <p:cNvSpPr txBox="1">
            <a:spLocks noGrp="1"/>
          </p:cNvSpPr>
          <p:nvPr>
            <p:ph type="body" idx="1"/>
          </p:nvPr>
        </p:nvSpPr>
        <p:spPr>
          <a:xfrm>
            <a:off x="1155700" y="2603500"/>
            <a:ext cx="8761412" cy="3416300"/>
          </a:xfrm>
          <a:prstGeom prst="rect">
            <a:avLst/>
          </a:prstGeom>
          <a:noFill/>
          <a:ln>
            <a:noFill/>
          </a:ln>
        </p:spPr>
        <p:txBody>
          <a:bodyPr spcFirstLastPara="1" wrap="square" lIns="91425" tIns="45700" rIns="91425" bIns="45700" anchor="t" anchorCtr="0">
            <a:noAutofit/>
          </a:bodyPr>
          <a:lstStyle>
            <a:lvl1pPr marL="457200" marR="0" lvl="0" indent="-391160" algn="l" rtl="0">
              <a:lnSpc>
                <a:spcPct val="100000"/>
              </a:lnSpc>
              <a:spcBef>
                <a:spcPts val="1000"/>
              </a:spcBef>
              <a:spcAft>
                <a:spcPts val="0"/>
              </a:spcAft>
              <a:buClr>
                <a:schemeClr val="accent1"/>
              </a:buClr>
              <a:buSzPts val="2560"/>
              <a:buFont typeface="Noto Sans Symbols"/>
              <a:buChar char="►"/>
              <a:defRPr sz="3200" b="0" i="0" u="none" strike="noStrike" cap="none">
                <a:solidFill>
                  <a:srgbClr val="404040"/>
                </a:solidFill>
                <a:latin typeface="Century Gothic"/>
                <a:ea typeface="Century Gothic"/>
                <a:cs typeface="Century Gothic"/>
                <a:sym typeface="Century Gothic"/>
              </a:defRPr>
            </a:lvl1pPr>
            <a:lvl2pPr marL="914400" marR="0" lvl="1" indent="-309880" algn="l" rtl="0">
              <a:lnSpc>
                <a:spcPct val="100000"/>
              </a:lnSpc>
              <a:spcBef>
                <a:spcPts val="1000"/>
              </a:spcBef>
              <a:spcAft>
                <a:spcPts val="0"/>
              </a:spcAft>
              <a:buClr>
                <a:schemeClr val="accent1"/>
              </a:buClr>
              <a:buSzPts val="1280"/>
              <a:buFont typeface="Noto Sans Symbols"/>
              <a:buChar char="►"/>
              <a:defRPr sz="1600" b="0" i="0" u="none" strike="noStrike" cap="none">
                <a:solidFill>
                  <a:srgbClr val="404040"/>
                </a:solidFill>
                <a:latin typeface="Century Gothic"/>
                <a:ea typeface="Century Gothic"/>
                <a:cs typeface="Century Gothic"/>
                <a:sym typeface="Century Gothic"/>
              </a:defRPr>
            </a:lvl2pPr>
            <a:lvl3pPr marL="1371600" marR="0" lvl="2" indent="-299719" algn="l" rtl="0">
              <a:lnSpc>
                <a:spcPct val="100000"/>
              </a:lnSpc>
              <a:spcBef>
                <a:spcPts val="1000"/>
              </a:spcBef>
              <a:spcAft>
                <a:spcPts val="0"/>
              </a:spcAft>
              <a:buClr>
                <a:schemeClr val="accent1"/>
              </a:buClr>
              <a:buSzPts val="1120"/>
              <a:buFont typeface="Noto Sans Symbols"/>
              <a:buChar char="►"/>
              <a:defRPr sz="1400" b="0" i="0" u="none" strike="noStrike" cap="none">
                <a:solidFill>
                  <a:srgbClr val="404040"/>
                </a:solidFill>
                <a:latin typeface="Century Gothic"/>
                <a:ea typeface="Century Gothic"/>
                <a:cs typeface="Century Gothic"/>
                <a:sym typeface="Century Gothic"/>
              </a:defRPr>
            </a:lvl3pPr>
            <a:lvl4pPr marL="1828800" marR="0" lvl="3"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404040"/>
                </a:solidFill>
                <a:latin typeface="Century Gothic"/>
                <a:ea typeface="Century Gothic"/>
                <a:cs typeface="Century Gothic"/>
                <a:sym typeface="Century Gothic"/>
              </a:defRPr>
            </a:lvl4pPr>
            <a:lvl5pPr marL="2286000" marR="0" lvl="4"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404040"/>
                </a:solidFill>
                <a:latin typeface="Century Gothic"/>
                <a:ea typeface="Century Gothic"/>
                <a:cs typeface="Century Gothic"/>
                <a:sym typeface="Century Gothic"/>
              </a:defRPr>
            </a:lvl5pPr>
            <a:lvl6pPr marL="2743200" marR="0" lvl="5"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1" name="Google Shape;21;p1"/>
          <p:cNvSpPr txBox="1">
            <a:spLocks noGrp="1"/>
          </p:cNvSpPr>
          <p:nvPr>
            <p:ph type="dt" idx="10"/>
          </p:nvPr>
        </p:nvSpPr>
        <p:spPr>
          <a:xfrm rot="5400000">
            <a:off x="10090150" y="1792287"/>
            <a:ext cx="990600" cy="30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2" name="Google Shape;22;p1"/>
          <p:cNvSpPr txBox="1">
            <a:spLocks noGrp="1"/>
          </p:cNvSpPr>
          <p:nvPr>
            <p:ph type="ftr" idx="11"/>
          </p:nvPr>
        </p:nvSpPr>
        <p:spPr>
          <a:xfrm rot="5400000">
            <a:off x="8960643" y="3226593"/>
            <a:ext cx="3859212" cy="3048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3" name="Google Shape;23;p1"/>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3"/>
          <p:cNvSpPr txBox="1">
            <a:spLocks noGrp="1"/>
          </p:cNvSpPr>
          <p:nvPr>
            <p:ph type="ctrTitle"/>
          </p:nvPr>
        </p:nvSpPr>
        <p:spPr>
          <a:xfrm>
            <a:off x="952107" y="1060450"/>
            <a:ext cx="10031365" cy="1677900"/>
          </a:xfrm>
          <a:prstGeom prst="rect">
            <a:avLst/>
          </a:prstGeom>
          <a:noFill/>
          <a:ln>
            <a:noFill/>
          </a:ln>
        </p:spPr>
        <p:txBody>
          <a:bodyPr spcFirstLastPara="1" wrap="square" lIns="91425" tIns="45700" rIns="91425" bIns="45700" anchor="b" anchorCtr="0">
            <a:noAutofit/>
          </a:bodyPr>
          <a:lstStyle/>
          <a:p>
            <a:pPr lvl="0" algn="ctr">
              <a:buClr>
                <a:schemeClr val="lt2"/>
              </a:buClr>
              <a:buSzPts val="3600"/>
            </a:pPr>
            <a:r>
              <a:rPr lang="en-US" sz="3600" i="0" u="none" dirty="0">
                <a:solidFill>
                  <a:schemeClr val="lt2"/>
                </a:solidFill>
              </a:rPr>
              <a:t>Title: </a:t>
            </a:r>
            <a:r>
              <a:rPr lang="en-US" sz="3600" dirty="0"/>
              <a:t>Optimizing Cyberthreat Mitigation Through AI-Enhanced SIEM and Automated Response: A Practical Framework with n8n</a:t>
            </a:r>
            <a:endParaRPr dirty="0"/>
          </a:p>
        </p:txBody>
      </p:sp>
      <p:sp>
        <p:nvSpPr>
          <p:cNvPr id="36" name="Google Shape;36;p3"/>
          <p:cNvSpPr txBox="1">
            <a:spLocks noGrp="1"/>
          </p:cNvSpPr>
          <p:nvPr>
            <p:ph type="subTitle" idx="1"/>
          </p:nvPr>
        </p:nvSpPr>
        <p:spPr>
          <a:xfrm>
            <a:off x="2914944" y="2924325"/>
            <a:ext cx="6351300" cy="167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40"/>
              <a:buNone/>
            </a:pPr>
            <a:r>
              <a:rPr lang="en-US" sz="2600" b="1" dirty="0">
                <a:ln w="0"/>
                <a:solidFill>
                  <a:srgbClr val="FF0000"/>
                </a:solidFill>
                <a:effectLst>
                  <a:outerShdw blurRad="38100" dist="19050" dir="2700000" algn="tl" rotWithShape="0">
                    <a:schemeClr val="dk1">
                      <a:alpha val="40000"/>
                    </a:schemeClr>
                  </a:outerShdw>
                </a:effectLst>
              </a:rPr>
              <a:t>RAJAT PRAKASH DHAL	:  1HK22CS115</a:t>
            </a:r>
            <a:endParaRPr sz="2600" b="1" dirty="0">
              <a:ln w="0"/>
              <a:solidFill>
                <a:srgbClr val="FF0000"/>
              </a:solidFill>
              <a:effectLst>
                <a:outerShdw blurRad="38100" dist="19050" dir="2700000" algn="tl" rotWithShape="0">
                  <a:schemeClr val="dk1">
                    <a:alpha val="40000"/>
                  </a:schemeClr>
                </a:outerShdw>
              </a:effectLst>
            </a:endParaRPr>
          </a:p>
          <a:p>
            <a:pPr marL="0" indent="0">
              <a:spcBef>
                <a:spcPts val="0"/>
              </a:spcBef>
              <a:buSzPts val="1440"/>
            </a:pPr>
            <a:r>
              <a:rPr lang="en-US" sz="2600" b="1" dirty="0">
                <a:ln w="0"/>
                <a:solidFill>
                  <a:srgbClr val="FF0000"/>
                </a:solidFill>
                <a:effectLst>
                  <a:outerShdw blurRad="38100" dist="19050" dir="2700000" algn="tl" rotWithShape="0">
                    <a:schemeClr val="dk1">
                      <a:alpha val="40000"/>
                    </a:schemeClr>
                  </a:outerShdw>
                </a:effectLst>
              </a:rPr>
              <a:t>MD AZIM			:  1HK22CS070</a:t>
            </a:r>
          </a:p>
          <a:p>
            <a:pPr marL="0" indent="0">
              <a:spcBef>
                <a:spcPts val="0"/>
              </a:spcBef>
              <a:buSzPts val="1440"/>
            </a:pPr>
            <a:r>
              <a:rPr lang="en-US" sz="2600" b="1" dirty="0">
                <a:ln w="0"/>
                <a:solidFill>
                  <a:srgbClr val="FF0000"/>
                </a:solidFill>
                <a:effectLst>
                  <a:outerShdw blurRad="38100" dist="19050" dir="2700000" algn="tl" rotWithShape="0">
                    <a:schemeClr val="dk1">
                      <a:alpha val="40000"/>
                    </a:schemeClr>
                  </a:outerShdw>
                </a:effectLst>
              </a:rPr>
              <a:t>NEHAL PRASAD		:  1HK22CS098</a:t>
            </a:r>
          </a:p>
          <a:p>
            <a:pPr marL="0" indent="0">
              <a:spcBef>
                <a:spcPts val="0"/>
              </a:spcBef>
              <a:buSzPts val="1440"/>
            </a:pPr>
            <a:r>
              <a:rPr lang="en-US" sz="2600" b="1" dirty="0">
                <a:ln w="0"/>
                <a:solidFill>
                  <a:srgbClr val="FF0000"/>
                </a:solidFill>
                <a:effectLst>
                  <a:outerShdw blurRad="38100" dist="19050" dir="2700000" algn="tl" rotWithShape="0">
                    <a:schemeClr val="dk1">
                      <a:alpha val="40000"/>
                    </a:schemeClr>
                  </a:outerShdw>
                </a:effectLst>
              </a:rPr>
              <a:t>SANDEEP KUMAR		:  1HK22CS133</a:t>
            </a:r>
            <a:endParaRPr sz="2600" b="1" dirty="0">
              <a:ln w="0"/>
              <a:solidFill>
                <a:srgbClr val="FF0000"/>
              </a:solidFill>
              <a:effectLst>
                <a:outerShdw blurRad="38100" dist="19050" dir="2700000" algn="tl" rotWithShape="0">
                  <a:schemeClr val="dk1">
                    <a:alpha val="40000"/>
                  </a:schemeClr>
                </a:outerShdw>
              </a:effectLst>
            </a:endParaRPr>
          </a:p>
          <a:p>
            <a:pPr marL="0" lvl="0" indent="0" algn="r" rtl="0">
              <a:lnSpc>
                <a:spcPct val="100000"/>
              </a:lnSpc>
              <a:spcBef>
                <a:spcPts val="1000"/>
              </a:spcBef>
              <a:spcAft>
                <a:spcPts val="0"/>
              </a:spcAft>
              <a:buSzPts val="1440"/>
              <a:buNone/>
            </a:pPr>
            <a:r>
              <a:rPr lang="en-US" sz="800" b="1" i="0" u="none" dirty="0">
                <a:ln w="0"/>
                <a:solidFill>
                  <a:srgbClr val="FF0000"/>
                </a:solidFill>
                <a:effectLst>
                  <a:outerShdw blurRad="38100" dist="19050" dir="2700000" algn="tl" rotWithShape="0">
                    <a:schemeClr val="dk1">
                      <a:alpha val="40000"/>
                    </a:schemeClr>
                  </a:outerShdw>
                </a:effectLst>
              </a:rPr>
              <a:t> </a:t>
            </a:r>
            <a:endParaRPr sz="2200" b="1" dirty="0">
              <a:ln w="0"/>
              <a:solidFill>
                <a:srgbClr val="FF0000"/>
              </a:solidFill>
              <a:effectLst>
                <a:outerShdw blurRad="38100" dist="19050" dir="2700000" algn="tl" rotWithShape="0">
                  <a:schemeClr val="dk1">
                    <a:alpha val="40000"/>
                  </a:schemeClr>
                </a:outerShdw>
              </a:effectLst>
            </a:endParaRPr>
          </a:p>
        </p:txBody>
      </p:sp>
      <p:sp>
        <p:nvSpPr>
          <p:cNvPr id="37" name="Google Shape;37;p3"/>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38" name="Google Shape;38;p3"/>
          <p:cNvSpPr txBox="1"/>
          <p:nvPr/>
        </p:nvSpPr>
        <p:spPr>
          <a:xfrm>
            <a:off x="3276827" y="233388"/>
            <a:ext cx="5627687" cy="881062"/>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2"/>
              </a:buClr>
              <a:buSzPts val="3600"/>
              <a:buFont typeface="Century Gothic"/>
              <a:buNone/>
            </a:pPr>
            <a:r>
              <a:rPr lang="en-US" sz="3600" b="1" i="0" u="none" strike="noStrike" cap="none" dirty="0">
                <a:solidFill>
                  <a:srgbClr val="FFFF00"/>
                </a:solidFill>
                <a:latin typeface="Century Gothic"/>
                <a:ea typeface="Century Gothic"/>
                <a:cs typeface="Century Gothic"/>
                <a:sym typeface="Century Gothic"/>
              </a:rPr>
              <a:t>BCS786– Project Work </a:t>
            </a:r>
            <a:endParaRPr sz="1400" b="1" i="0" u="none" strike="noStrike" cap="none" dirty="0">
              <a:solidFill>
                <a:srgbClr val="FFFF00"/>
              </a:solidFill>
            </a:endParaRPr>
          </a:p>
        </p:txBody>
      </p:sp>
      <p:sp>
        <p:nvSpPr>
          <p:cNvPr id="39" name="Google Shape;39;p3"/>
          <p:cNvSpPr txBox="1"/>
          <p:nvPr/>
        </p:nvSpPr>
        <p:spPr>
          <a:xfrm>
            <a:off x="722575" y="4783100"/>
            <a:ext cx="4610100" cy="1339200"/>
          </a:xfrm>
          <a:prstGeom prst="rect">
            <a:avLst/>
          </a:prstGeom>
          <a:noFill/>
          <a:ln>
            <a:noFill/>
          </a:ln>
        </p:spPr>
        <p:txBody>
          <a:bodyPr spcFirstLastPara="1" wrap="square" lIns="91425" tIns="45700" rIns="91425" bIns="45700" anchor="t" anchorCtr="0">
            <a:spAutoFit/>
          </a:bodyPr>
          <a:lstStyle/>
          <a:p>
            <a:pPr lvl="0">
              <a:buClr>
                <a:srgbClr val="CDE585"/>
              </a:buClr>
              <a:buSzPts val="1800"/>
            </a:pPr>
            <a:r>
              <a:rPr lang="en-US" sz="2700" b="1" dirty="0">
                <a:solidFill>
                  <a:srgbClr val="FFFF00"/>
                </a:solidFill>
                <a:latin typeface="Times New Roman" panose="02020603050405020304" pitchFamily="18" charset="0"/>
                <a:cs typeface="Times New Roman" panose="02020603050405020304" pitchFamily="18" charset="0"/>
              </a:rPr>
              <a:t>Under the Guidance of:</a:t>
            </a:r>
            <a:endParaRPr lang="en-US" sz="2700" dirty="0">
              <a:solidFill>
                <a:srgbClr val="FFFF00"/>
              </a:solidFill>
              <a:latin typeface="Times New Roman" panose="02020603050405020304" pitchFamily="18" charset="0"/>
              <a:cs typeface="Times New Roman" panose="02020603050405020304" pitchFamily="18" charset="0"/>
            </a:endParaRPr>
          </a:p>
          <a:p>
            <a:pPr lvl="0">
              <a:buClr>
                <a:srgbClr val="CDE585"/>
              </a:buClr>
              <a:buSzPts val="1800"/>
            </a:pPr>
            <a:r>
              <a:rPr lang="en-US" sz="2700" dirty="0">
                <a:solidFill>
                  <a:srgbClr val="FFFF00"/>
                </a:solidFill>
                <a:latin typeface="Times New Roman" panose="02020603050405020304" pitchFamily="18" charset="0"/>
                <a:cs typeface="Times New Roman" panose="02020603050405020304" pitchFamily="18" charset="0"/>
              </a:rPr>
              <a:t>Prof. Keerthi V.</a:t>
            </a:r>
          </a:p>
          <a:p>
            <a:pPr lvl="0">
              <a:buClr>
                <a:srgbClr val="CDE585"/>
              </a:buClr>
              <a:buSzPts val="1800"/>
            </a:pPr>
            <a:r>
              <a:rPr lang="en-US" sz="2700" dirty="0">
                <a:solidFill>
                  <a:srgbClr val="FFFF00"/>
                </a:solidFill>
                <a:latin typeface="Times New Roman" panose="02020603050405020304" pitchFamily="18" charset="0"/>
                <a:cs typeface="Times New Roman" panose="02020603050405020304" pitchFamily="18" charset="0"/>
              </a:rPr>
              <a:t>Assistant Professor</a:t>
            </a:r>
          </a:p>
        </p:txBody>
      </p:sp>
      <p:pic>
        <p:nvPicPr>
          <p:cNvPr id="40" name="Google Shape;40;p3"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41" name="Google Shape;41;p3"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42" name="Google Shape;42;p3"/>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a:t>
            </a:fld>
            <a:endParaRPr/>
          </a:p>
        </p:txBody>
      </p:sp>
      <p:sp>
        <p:nvSpPr>
          <p:cNvPr id="2" name="TextBox 1">
            <a:extLst>
              <a:ext uri="{FF2B5EF4-FFF2-40B4-BE49-F238E27FC236}">
                <a16:creationId xmlns:a16="http://schemas.microsoft.com/office/drawing/2014/main" id="{2A2A9CF9-4BA3-A2A6-03D3-B8DA9A76ADCB}"/>
              </a:ext>
            </a:extLst>
          </p:cNvPr>
          <p:cNvSpPr txBox="1"/>
          <p:nvPr/>
        </p:nvSpPr>
        <p:spPr>
          <a:xfrm>
            <a:off x="1160205" y="432621"/>
            <a:ext cx="840295" cy="707886"/>
          </a:xfrm>
          <a:prstGeom prst="rect">
            <a:avLst/>
          </a:prstGeom>
          <a:noFill/>
        </p:spPr>
        <p:txBody>
          <a:bodyPr wrap="none" rtlCol="0">
            <a:spAutoFit/>
          </a:bodyPr>
          <a:lstStyle/>
          <a:p>
            <a:r>
              <a:rPr lang="en-US" sz="4000" b="1" dirty="0">
                <a:solidFill>
                  <a:srgbClr val="FFFF00"/>
                </a:solidFill>
              </a:rPr>
              <a:t>B9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566C76-6BB4-78B2-FDDD-6C71D3B939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6" name="TextBox 5">
            <a:extLst>
              <a:ext uri="{FF2B5EF4-FFF2-40B4-BE49-F238E27FC236}">
                <a16:creationId xmlns:a16="http://schemas.microsoft.com/office/drawing/2014/main" id="{2D3AC8E1-6B83-F936-1F34-A87AC5F5AA28}"/>
              </a:ext>
            </a:extLst>
          </p:cNvPr>
          <p:cNvSpPr txBox="1"/>
          <p:nvPr/>
        </p:nvSpPr>
        <p:spPr>
          <a:xfrm>
            <a:off x="1194455" y="676275"/>
            <a:ext cx="9575145" cy="1938992"/>
          </a:xfrm>
          <a:prstGeom prst="rect">
            <a:avLst/>
          </a:prstGeom>
          <a:noFill/>
        </p:spPr>
        <p:txBody>
          <a:bodyPr wrap="square">
            <a:spAutoFit/>
          </a:bodyPr>
          <a:lstStyle/>
          <a:p>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The n8n Initiative:</a:t>
            </a:r>
            <a:r>
              <a:rPr lang="en-US" sz="20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By leveraging a lightweight, open-source workflow automation platform, this project explores building customizable cybersecurity pipelines that integrate log monitoring, phishing detection, and threat intelligence lookups. This directly addresses the accessibility gap, providing a scalable and adaptable alternative for low-resource environments such as universities, startups, and small security teams.</a:t>
            </a:r>
          </a:p>
        </p:txBody>
      </p:sp>
      <p:sp>
        <p:nvSpPr>
          <p:cNvPr id="8" name="TextBox 7">
            <a:extLst>
              <a:ext uri="{FF2B5EF4-FFF2-40B4-BE49-F238E27FC236}">
                <a16:creationId xmlns:a16="http://schemas.microsoft.com/office/drawing/2014/main" id="{A06DAD56-9AE5-5810-A10B-4FBC4D9B6090}"/>
              </a:ext>
            </a:extLst>
          </p:cNvPr>
          <p:cNvSpPr txBox="1"/>
          <p:nvPr/>
        </p:nvSpPr>
        <p:spPr>
          <a:xfrm>
            <a:off x="775354" y="2531378"/>
            <a:ext cx="10103178" cy="3401637"/>
          </a:xfrm>
          <a:prstGeom prst="rect">
            <a:avLst/>
          </a:prstGeom>
          <a:noFill/>
        </p:spPr>
        <p:txBody>
          <a:bodyPr wrap="square">
            <a:spAutoFit/>
          </a:bodyPr>
          <a:lstStyle/>
          <a:p>
            <a:pPr marL="0" lvl="0" indent="0" algn="just" rtl="0">
              <a:lnSpc>
                <a:spcPct val="115000"/>
              </a:lnSpc>
              <a:spcBef>
                <a:spcPts val="1200"/>
              </a:spcBef>
              <a:spcAft>
                <a:spcPts val="0"/>
              </a:spcAft>
              <a:buNone/>
            </a:pPr>
            <a:r>
              <a:rPr lang="en-US" sz="2000" b="1" dirty="0">
                <a:solidFill>
                  <a:schemeClr val="lt1"/>
                </a:solidFill>
                <a:latin typeface="Roboto" panose="02000000000000000000" pitchFamily="2" charset="0"/>
                <a:ea typeface="Roboto" panose="02000000000000000000" pitchFamily="2" charset="0"/>
                <a:cs typeface="Roboto" panose="02000000000000000000" pitchFamily="2" charset="0"/>
              </a:rPr>
              <a:t>Key Technical Approaches &amp; Our Position</a:t>
            </a:r>
          </a:p>
          <a:p>
            <a:pPr lvl="0" algn="just">
              <a:lnSpc>
                <a:spcPct val="115000"/>
              </a:lnSpc>
              <a:spcBef>
                <a:spcPts val="1200"/>
              </a:spcBef>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Dominant Methods:</a:t>
            </a:r>
            <a:r>
              <a:rPr lang="en-US" sz="2000" dirty="0">
                <a:solidFill>
                  <a:schemeClr val="lt1"/>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In workflow automation and integration tasks, existing approaches focus on:</a:t>
            </a:r>
          </a:p>
          <a:p>
            <a:pPr marL="914400" lvl="1" indent="-336550" algn="just">
              <a:lnSpc>
                <a:spcPct val="115000"/>
              </a:lnSpc>
              <a:buClr>
                <a:schemeClr val="lt1"/>
              </a:buClr>
              <a:buSzPts val="1700"/>
              <a:buChar char="○"/>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Pre-built Connectors: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Using ready-made nodes for popular apps and services to simplify automation.</a:t>
            </a:r>
          </a:p>
          <a:p>
            <a:pPr marL="914400" lvl="1" indent="-336550" algn="just">
              <a:lnSpc>
                <a:spcPct val="115000"/>
              </a:lnSpc>
              <a:buClr>
                <a:schemeClr val="lt1"/>
              </a:buClr>
              <a:buSzPts val="1700"/>
              <a:buChar char="○"/>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Custom Scripting &amp; API Integration:</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Writing scripts or using API calls to handle edge cases not supported by standard nodes.</a:t>
            </a:r>
          </a:p>
          <a:p>
            <a:pPr marL="914400" lvl="1" indent="-336550" algn="just">
              <a:lnSpc>
                <a:spcPct val="115000"/>
              </a:lnSpc>
              <a:buClr>
                <a:schemeClr val="lt1"/>
              </a:buClr>
              <a:buSzPts val="1700"/>
              <a:buChar char="○"/>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Orchestration Platforms: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Leveraging platforms like Zapier, Make, or n8n for no-code/low-code workflow orchestration.</a:t>
            </a:r>
          </a:p>
        </p:txBody>
      </p:sp>
      <p:pic>
        <p:nvPicPr>
          <p:cNvPr id="9" name="Google Shape;124;p11" descr="HKBK COLLEGE OF ENGINEERING (HKBKCE) BANGALORE Reviews | Address ...">
            <a:extLst>
              <a:ext uri="{FF2B5EF4-FFF2-40B4-BE49-F238E27FC236}">
                <a16:creationId xmlns:a16="http://schemas.microsoft.com/office/drawing/2014/main" id="{62E00CA7-796C-0671-C399-8915D28CDAB7}"/>
              </a:ext>
            </a:extLst>
          </p:cNvPr>
          <p:cNvPicPr preferRelativeResize="0"/>
          <p:nvPr/>
        </p:nvPicPr>
        <p:blipFill rotWithShape="1">
          <a:blip r:embed="rId2">
            <a:alphaModFix/>
          </a:blip>
          <a:srcRect/>
          <a:stretch/>
        </p:blipFill>
        <p:spPr>
          <a:xfrm>
            <a:off x="-10658" y="18198"/>
            <a:ext cx="1208528" cy="1208528"/>
          </a:xfrm>
          <a:prstGeom prst="rect">
            <a:avLst/>
          </a:prstGeom>
          <a:noFill/>
          <a:ln>
            <a:noFill/>
          </a:ln>
        </p:spPr>
      </p:pic>
    </p:spTree>
    <p:extLst>
      <p:ext uri="{BB962C8B-B14F-4D97-AF65-F5344CB8AC3E}">
        <p14:creationId xmlns:p14="http://schemas.microsoft.com/office/powerpoint/2010/main" val="2766507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2"/>
          <p:cNvSpPr txBox="1"/>
          <p:nvPr/>
        </p:nvSpPr>
        <p:spPr>
          <a:xfrm>
            <a:off x="2339181" y="6411984"/>
            <a:ext cx="7513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134" name="Google Shape;134;p12" descr="Major Changes In VTU's Schemes - Careerindia"/>
          <p:cNvPicPr preferRelativeResize="0"/>
          <p:nvPr/>
        </p:nvPicPr>
        <p:blipFill rotWithShape="1">
          <a:blip r:embed="rId3">
            <a:alphaModFix/>
          </a:blip>
          <a:srcRect/>
          <a:stretch/>
        </p:blipFill>
        <p:spPr>
          <a:xfrm>
            <a:off x="10983472" y="-83049"/>
            <a:ext cx="1208527" cy="1231763"/>
          </a:xfrm>
          <a:prstGeom prst="rect">
            <a:avLst/>
          </a:prstGeom>
          <a:noFill/>
          <a:ln>
            <a:noFill/>
          </a:ln>
        </p:spPr>
      </p:pic>
      <p:pic>
        <p:nvPicPr>
          <p:cNvPr id="135" name="Google Shape;135;p12"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136" name="Google Shape;136;p12"/>
          <p:cNvSpPr txBox="1"/>
          <p:nvPr/>
        </p:nvSpPr>
        <p:spPr>
          <a:xfrm>
            <a:off x="1197870" y="456215"/>
            <a:ext cx="7755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0" i="0" u="none" strike="noStrike" cap="none">
                <a:solidFill>
                  <a:srgbClr val="FFFF00"/>
                </a:solidFill>
                <a:latin typeface="Arial"/>
                <a:ea typeface="Arial"/>
                <a:cs typeface="Arial"/>
                <a:sym typeface="Arial"/>
              </a:rPr>
              <a:t>Literature Survey</a:t>
            </a:r>
            <a:endParaRPr sz="3600" b="1" i="0" u="none" strike="noStrike" cap="none">
              <a:solidFill>
                <a:srgbClr val="FFFF00"/>
              </a:solidFill>
              <a:latin typeface="Arial"/>
              <a:ea typeface="Arial"/>
              <a:cs typeface="Arial"/>
              <a:sym typeface="Arial"/>
            </a:endParaRPr>
          </a:p>
        </p:txBody>
      </p:sp>
      <p:sp>
        <p:nvSpPr>
          <p:cNvPr id="137" name="Google Shape;137;p12"/>
          <p:cNvSpPr/>
          <p:nvPr/>
        </p:nvSpPr>
        <p:spPr>
          <a:xfrm>
            <a:off x="1075326" y="1435549"/>
            <a:ext cx="9785700" cy="4734855"/>
          </a:xfrm>
          <a:prstGeom prst="rect">
            <a:avLst/>
          </a:prstGeom>
          <a:noFill/>
          <a:ln>
            <a:noFill/>
          </a:ln>
        </p:spPr>
        <p:txBody>
          <a:bodyPr spcFirstLastPara="1" wrap="square" lIns="91425" tIns="45700" rIns="91425" bIns="45700" anchor="ctr" anchorCtr="0">
            <a:noAutofit/>
          </a:bodyPr>
          <a:lstStyle/>
          <a:p>
            <a:pPr marL="457200" lvl="0" indent="-336550" algn="just">
              <a:lnSpc>
                <a:spcPct val="115000"/>
              </a:lnSpc>
              <a:buClr>
                <a:schemeClr val="lt1"/>
              </a:buClr>
              <a:buSzPts val="1700"/>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Identified Challenge:</a:t>
            </a:r>
            <a:r>
              <a:rPr lang="en-US" sz="2000" dirty="0">
                <a:solidFill>
                  <a:schemeClr val="lt1"/>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Many SOAR automation solutions face </a:t>
            </a: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scalability and flexibility issues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particularly when handling complex, multi-step workflows that span numerous services or require custom logic.</a:t>
            </a:r>
          </a:p>
          <a:p>
            <a:pPr marL="120650" lvl="0" algn="just">
              <a:lnSpc>
                <a:spcPct val="115000"/>
              </a:lnSpc>
              <a:buClr>
                <a:schemeClr val="lt1"/>
              </a:buClr>
              <a:buSzPts val="1700"/>
            </a:pPr>
            <a:endParaRPr sz="2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457200" lvl="0" indent="-336550" algn="just">
              <a:lnSpc>
                <a:spcPct val="115000"/>
              </a:lnSpc>
              <a:buClr>
                <a:schemeClr val="lt1"/>
              </a:buClr>
              <a:buSzPts val="1700"/>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Our Contribution:</a:t>
            </a:r>
            <a:r>
              <a:rPr lang="en-US" sz="2000" dirty="0">
                <a:solidFill>
                  <a:schemeClr val="lt1"/>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Our work builds on this by designing a </a:t>
            </a: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custom n8n workflow system</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that integrates multiple services efficiently, supports dynamic conditional logic, and can be easily extended. This approach provides </a:t>
            </a: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robust, scalable, and flexible automation</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while minimizing manual intervention, effectively streamlining complex tasks across platforms.</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457200" lvl="0" indent="0" algn="just" rtl="0">
              <a:lnSpc>
                <a:spcPct val="115000"/>
              </a:lnSpc>
              <a:spcBef>
                <a:spcPts val="1200"/>
              </a:spcBef>
              <a:spcAft>
                <a:spcPts val="0"/>
              </a:spcAft>
              <a:buNone/>
            </a:pPr>
            <a:endParaRPr sz="1700" b="1" dirty="0">
              <a:solidFill>
                <a:schemeClr val="lt1"/>
              </a:solidFill>
            </a:endParaRPr>
          </a:p>
          <a:p>
            <a:pPr marL="457200" marR="0" lvl="0" indent="0" algn="l" rtl="0">
              <a:lnSpc>
                <a:spcPct val="100000"/>
              </a:lnSpc>
              <a:spcBef>
                <a:spcPts val="1200"/>
              </a:spcBef>
              <a:spcAft>
                <a:spcPts val="0"/>
              </a:spcAft>
              <a:buNone/>
            </a:pPr>
            <a:endParaRPr sz="3000" dirty="0">
              <a:solidFill>
                <a:schemeClr val="lt1"/>
              </a:solidFill>
            </a:endParaRPr>
          </a:p>
        </p:txBody>
      </p:sp>
      <p:sp>
        <p:nvSpPr>
          <p:cNvPr id="138" name="Google Shape;138;p12"/>
          <p:cNvSpPr txBox="1">
            <a:spLocks noGrp="1"/>
          </p:cNvSpPr>
          <p:nvPr>
            <p:ph type="sldNum" idx="12"/>
          </p:nvPr>
        </p:nvSpPr>
        <p:spPr>
          <a:xfrm>
            <a:off x="10350500" y="292100"/>
            <a:ext cx="838200" cy="7683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3"/>
          <p:cNvSpPr txBox="1">
            <a:spLocks noGrp="1"/>
          </p:cNvSpPr>
          <p:nvPr>
            <p:ph type="sldNum" idx="12"/>
          </p:nvPr>
        </p:nvSpPr>
        <p:spPr>
          <a:xfrm>
            <a:off x="10338510" y="292100"/>
            <a:ext cx="838200" cy="7683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12</a:t>
            </a:fld>
            <a:endParaRPr/>
          </a:p>
        </p:txBody>
      </p:sp>
      <p:pic>
        <p:nvPicPr>
          <p:cNvPr id="146" name="Google Shape;146;p13" descr="Major Changes In VTU's Schemes - Careerindia"/>
          <p:cNvPicPr preferRelativeResize="0"/>
          <p:nvPr/>
        </p:nvPicPr>
        <p:blipFill rotWithShape="1">
          <a:blip r:embed="rId3">
            <a:alphaModFix/>
          </a:blip>
          <a:srcRect/>
          <a:stretch/>
        </p:blipFill>
        <p:spPr>
          <a:xfrm>
            <a:off x="11067657" y="-72699"/>
            <a:ext cx="1208527" cy="1231763"/>
          </a:xfrm>
          <a:prstGeom prst="rect">
            <a:avLst/>
          </a:prstGeom>
          <a:noFill/>
          <a:ln>
            <a:noFill/>
          </a:ln>
        </p:spPr>
      </p:pic>
      <p:pic>
        <p:nvPicPr>
          <p:cNvPr id="147" name="Google Shape;147;p13" descr="HKBK COLLEGE OF ENGINEERING (HKBKCE) BANGALORE Reviews | Address ..."/>
          <p:cNvPicPr preferRelativeResize="0"/>
          <p:nvPr/>
        </p:nvPicPr>
        <p:blipFill rotWithShape="1">
          <a:blip r:embed="rId4">
            <a:alphaModFix/>
          </a:blip>
          <a:srcRect/>
          <a:stretch/>
        </p:blipFill>
        <p:spPr>
          <a:xfrm>
            <a:off x="101077" y="71986"/>
            <a:ext cx="1208528" cy="1208528"/>
          </a:xfrm>
          <a:prstGeom prst="rect">
            <a:avLst/>
          </a:prstGeom>
          <a:noFill/>
          <a:ln>
            <a:noFill/>
          </a:ln>
        </p:spPr>
      </p:pic>
      <p:sp>
        <p:nvSpPr>
          <p:cNvPr id="148" name="Google Shape;148;p13"/>
          <p:cNvSpPr txBox="1"/>
          <p:nvPr/>
        </p:nvSpPr>
        <p:spPr>
          <a:xfrm>
            <a:off x="834226" y="543541"/>
            <a:ext cx="9979664" cy="615523"/>
          </a:xfrm>
          <a:prstGeom prst="rect">
            <a:avLst/>
          </a:prstGeom>
          <a:noFill/>
          <a:ln>
            <a:noFill/>
          </a:ln>
        </p:spPr>
        <p:txBody>
          <a:bodyPr spcFirstLastPara="1" wrap="square" lIns="91425" tIns="91425" rIns="91425" bIns="91425" anchor="t" anchorCtr="0">
            <a:spAutoFit/>
          </a:bodyPr>
          <a:lstStyle/>
          <a:p>
            <a:pPr lvl="0" algn="ctr"/>
            <a:r>
              <a:rPr lang="en-US" sz="2800" dirty="0">
                <a:solidFill>
                  <a:schemeClr val="bg1"/>
                </a:solidFill>
                <a:latin typeface="Roboto" panose="02000000000000000000" pitchFamily="2" charset="0"/>
                <a:ea typeface="Roboto" panose="02000000000000000000" pitchFamily="2" charset="0"/>
                <a:cs typeface="Roboto" panose="02000000000000000000" pitchFamily="2" charset="0"/>
              </a:rPr>
              <a:t>ENHANCING THE SIEM LIFE CYCLE WITH AI</a:t>
            </a:r>
            <a:endParaRPr sz="2500" dirty="0">
              <a:solidFill>
                <a:schemeClr val="bg1"/>
              </a:solidFill>
              <a:latin typeface="Roboto" panose="02000000000000000000" pitchFamily="2" charset="0"/>
              <a:ea typeface="Roboto" panose="02000000000000000000" pitchFamily="2" charset="0"/>
              <a:cs typeface="Roboto" panose="02000000000000000000" pitchFamily="2" charset="0"/>
              <a:sym typeface="Century Gothic"/>
            </a:endParaRPr>
          </a:p>
        </p:txBody>
      </p:sp>
      <p:pic>
        <p:nvPicPr>
          <p:cNvPr id="3" name="Picture 2">
            <a:extLst>
              <a:ext uri="{FF2B5EF4-FFF2-40B4-BE49-F238E27FC236}">
                <a16:creationId xmlns:a16="http://schemas.microsoft.com/office/drawing/2014/main" id="{D05A8692-0830-F60D-FA4E-40495C5BA69B}"/>
              </a:ext>
            </a:extLst>
          </p:cNvPr>
          <p:cNvPicPr>
            <a:picLocks noChangeAspect="1"/>
          </p:cNvPicPr>
          <p:nvPr/>
        </p:nvPicPr>
        <p:blipFill>
          <a:blip r:embed="rId5"/>
          <a:stretch>
            <a:fillRect/>
          </a:stretch>
        </p:blipFill>
        <p:spPr>
          <a:xfrm>
            <a:off x="3011167" y="1159064"/>
            <a:ext cx="5625782" cy="49462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4"/>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155" name="Google Shape;155;p14"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156" name="Google Shape;156;p14"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157" name="Google Shape;157;p14"/>
          <p:cNvSpPr txBox="1"/>
          <p:nvPr/>
        </p:nvSpPr>
        <p:spPr>
          <a:xfrm>
            <a:off x="1197870" y="456215"/>
            <a:ext cx="775519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00"/>
                </a:solidFill>
                <a:latin typeface="Arial"/>
                <a:ea typeface="Arial"/>
                <a:cs typeface="Arial"/>
                <a:sym typeface="Arial"/>
              </a:rPr>
              <a:t>System Architecture</a:t>
            </a:r>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Arial"/>
              <a:ea typeface="Arial"/>
              <a:cs typeface="Arial"/>
              <a:sym typeface="Arial"/>
            </a:endParaRPr>
          </a:p>
        </p:txBody>
      </p:sp>
      <p:sp>
        <p:nvSpPr>
          <p:cNvPr id="158" name="Google Shape;158;p14"/>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13</a:t>
            </a:fld>
            <a:endParaRPr/>
          </a:p>
        </p:txBody>
      </p:sp>
      <p:sp>
        <p:nvSpPr>
          <p:cNvPr id="160" name="Google Shape;160;p14"/>
          <p:cNvSpPr txBox="1"/>
          <p:nvPr/>
        </p:nvSpPr>
        <p:spPr>
          <a:xfrm>
            <a:off x="1197870" y="5694899"/>
            <a:ext cx="9690755" cy="553968"/>
          </a:xfrm>
          <a:prstGeom prst="rect">
            <a:avLst/>
          </a:prstGeom>
          <a:noFill/>
          <a:ln>
            <a:noFill/>
          </a:ln>
        </p:spPr>
        <p:txBody>
          <a:bodyPr spcFirstLastPara="1" wrap="square" lIns="91425" tIns="91425" rIns="91425" bIns="91425" anchor="t" anchorCtr="0">
            <a:spAutoFit/>
          </a:bodyPr>
          <a:lstStyle/>
          <a:p>
            <a:pPr lvl="0"/>
            <a:r>
              <a:rPr lang="en-US" sz="2400" dirty="0">
                <a:solidFill>
                  <a:schemeClr val="bg1"/>
                </a:solidFill>
                <a:latin typeface="Roboto" panose="02000000000000000000" pitchFamily="2" charset="0"/>
                <a:ea typeface="Roboto" panose="02000000000000000000" pitchFamily="2" charset="0"/>
                <a:cs typeface="Roboto" panose="02000000000000000000" pitchFamily="2" charset="0"/>
              </a:rPr>
              <a:t>THE N8N FRAMEWORK FOR AUTOMATED ACTION AND RESPONSE</a:t>
            </a:r>
            <a:endParaRPr sz="2400" b="1" dirty="0">
              <a:solidFill>
                <a:schemeClr val="bg1"/>
              </a:solidFill>
              <a:latin typeface="Roboto" panose="02000000000000000000" pitchFamily="2" charset="0"/>
              <a:ea typeface="Roboto" panose="02000000000000000000" pitchFamily="2" charset="0"/>
              <a:cs typeface="Roboto" panose="02000000000000000000" pitchFamily="2" charset="0"/>
              <a:sym typeface="Century Gothic"/>
            </a:endParaRPr>
          </a:p>
        </p:txBody>
      </p:sp>
      <p:pic>
        <p:nvPicPr>
          <p:cNvPr id="4" name="Picture 3">
            <a:extLst>
              <a:ext uri="{FF2B5EF4-FFF2-40B4-BE49-F238E27FC236}">
                <a16:creationId xmlns:a16="http://schemas.microsoft.com/office/drawing/2014/main" id="{B1464458-9279-0331-4ACE-D4142C5BE26E}"/>
              </a:ext>
            </a:extLst>
          </p:cNvPr>
          <p:cNvPicPr>
            <a:picLocks noChangeAspect="1"/>
          </p:cNvPicPr>
          <p:nvPr/>
        </p:nvPicPr>
        <p:blipFill>
          <a:blip r:embed="rId5"/>
          <a:stretch>
            <a:fillRect/>
          </a:stretch>
        </p:blipFill>
        <p:spPr>
          <a:xfrm>
            <a:off x="3776031" y="1066683"/>
            <a:ext cx="4639935" cy="4552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5"/>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167" name="Google Shape;167;p15"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168" name="Google Shape;168;p15"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169" name="Google Shape;169;p15"/>
          <p:cNvSpPr txBox="1"/>
          <p:nvPr/>
        </p:nvSpPr>
        <p:spPr>
          <a:xfrm>
            <a:off x="1268722" y="388998"/>
            <a:ext cx="775519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FFFF00"/>
                </a:solidFill>
                <a:latin typeface="Arial"/>
                <a:ea typeface="Arial"/>
                <a:cs typeface="Arial"/>
                <a:sym typeface="Arial"/>
              </a:rPr>
              <a:t>Methodology</a:t>
            </a:r>
            <a:endParaRPr dirty="0"/>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FFFF00"/>
              </a:solidFill>
              <a:latin typeface="Arial"/>
              <a:ea typeface="Arial"/>
              <a:cs typeface="Arial"/>
              <a:sym typeface="Arial"/>
            </a:endParaRPr>
          </a:p>
        </p:txBody>
      </p:sp>
      <p:sp>
        <p:nvSpPr>
          <p:cNvPr id="170" name="Google Shape;170;p15"/>
          <p:cNvSpPr txBox="1"/>
          <p:nvPr/>
        </p:nvSpPr>
        <p:spPr>
          <a:xfrm>
            <a:off x="1297419" y="870781"/>
            <a:ext cx="9785700" cy="5324494"/>
          </a:xfrm>
          <a:prstGeom prst="rect">
            <a:avLst/>
          </a:prstGeom>
          <a:noFill/>
          <a:ln>
            <a:noFill/>
          </a:ln>
        </p:spPr>
        <p:txBody>
          <a:bodyPr spcFirstLastPara="1" wrap="square" lIns="91425" tIns="45700" rIns="91425" bIns="45700" anchor="t" anchorCtr="0">
            <a:spAutoFit/>
          </a:bodyPr>
          <a:lstStyle/>
          <a:p>
            <a:pPr marL="0" lvl="0" indent="0" algn="just" rtl="0">
              <a:spcBef>
                <a:spcPts val="1200"/>
              </a:spcBef>
              <a:spcAft>
                <a:spcPts val="0"/>
              </a:spcAft>
              <a:buNone/>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rPr>
              <a:t>Technologies Used:</a:t>
            </a:r>
            <a:endParaRPr sz="20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42900" algn="just" rtl="0">
              <a:spcBef>
                <a:spcPts val="600"/>
              </a:spcBef>
              <a:spcAft>
                <a:spcPts val="0"/>
              </a:spcAft>
              <a:buClr>
                <a:schemeClr val="lt1"/>
              </a:buClr>
              <a:buSzPts val="18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n8n (workflow automation platform)</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for orchestrating cyberthreat intelligence pipelines</a:t>
            </a:r>
          </a:p>
          <a:p>
            <a:pPr marL="457200" lvl="0" indent="-342900" algn="just" rtl="0">
              <a:spcBef>
                <a:spcPts val="600"/>
              </a:spcBef>
              <a:spcAft>
                <a:spcPts val="0"/>
              </a:spcAft>
              <a:buClr>
                <a:schemeClr val="lt1"/>
              </a:buClr>
              <a:buSzPts val="18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Python 3.8+ scripts</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for custom enrichment, parsing, and analytics</a:t>
            </a:r>
          </a:p>
          <a:p>
            <a:pPr marL="457200" lvl="0" indent="-342900" algn="just" rtl="0">
              <a:spcBef>
                <a:spcPts val="600"/>
              </a:spcBef>
              <a:spcAft>
                <a:spcPts val="0"/>
              </a:spcAft>
              <a:buClr>
                <a:schemeClr val="lt1"/>
              </a:buClr>
              <a:buSzPts val="18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APIs &amp; Integrations</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alt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VirusTotal</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Shodan, AlienVault OTX, </a:t>
            </a:r>
            <a:r>
              <a:rPr lang="en-US" alt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AbuseIPDB</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WHOIS</a:t>
            </a:r>
          </a:p>
          <a:p>
            <a:pPr marL="457200" lvl="0" indent="-342900" algn="just" rtl="0">
              <a:spcBef>
                <a:spcPts val="600"/>
              </a:spcBef>
              <a:spcAft>
                <a:spcPts val="0"/>
              </a:spcAft>
              <a:buClr>
                <a:schemeClr val="lt1"/>
              </a:buClr>
              <a:buSzPts val="18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Database</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MongoDB / PostgreSQL (for storing threat intelligence records)</a:t>
            </a:r>
          </a:p>
          <a:p>
            <a:pPr marL="457200" lvl="0" indent="-342900" algn="just" rtl="0">
              <a:spcBef>
                <a:spcPts val="600"/>
              </a:spcBef>
              <a:spcAft>
                <a:spcPts val="0"/>
              </a:spcAft>
              <a:buClr>
                <a:schemeClr val="lt1"/>
              </a:buClr>
              <a:buSzPts val="18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Deployment</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Docker for containerized workflow execution</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just" rtl="0">
              <a:spcBef>
                <a:spcPts val="600"/>
              </a:spcBef>
              <a:spcAft>
                <a:spcPts val="0"/>
              </a:spcAft>
              <a:buNone/>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rPr>
              <a:t>Algorithms &amp; Techniques:</a:t>
            </a:r>
            <a:endParaRPr sz="20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42900" algn="just" rtl="0">
              <a:spcBef>
                <a:spcPts val="600"/>
              </a:spcBef>
              <a:spcAft>
                <a:spcPts val="0"/>
              </a:spcAft>
              <a:buClr>
                <a:schemeClr val="lt1"/>
              </a:buClr>
              <a:buSzPts val="18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Rule-based enrichment</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for IPs, domains, and file hashes</a:t>
            </a:r>
          </a:p>
          <a:p>
            <a:pPr marL="457200" lvl="0" indent="-342900" algn="just" rtl="0">
              <a:spcBef>
                <a:spcPts val="600"/>
              </a:spcBef>
              <a:spcAft>
                <a:spcPts val="0"/>
              </a:spcAft>
              <a:buClr>
                <a:schemeClr val="lt1"/>
              </a:buClr>
              <a:buSzPts val="18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Correlation &amp; deduplication logic</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to reduce noise from multiple feeds</a:t>
            </a:r>
          </a:p>
          <a:p>
            <a:pPr marL="457200" lvl="0" indent="-342900" algn="just" rtl="0">
              <a:spcBef>
                <a:spcPts val="600"/>
              </a:spcBef>
              <a:spcAft>
                <a:spcPts val="0"/>
              </a:spcAft>
              <a:buClr>
                <a:schemeClr val="lt1"/>
              </a:buClr>
              <a:buSzPts val="18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Risk scoring heuristics</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(based on threat feed confidence levels, frequency, and context)</a:t>
            </a:r>
          </a:p>
          <a:p>
            <a:pPr marL="457200" lvl="0" indent="-342900" algn="just" rtl="0">
              <a:spcBef>
                <a:spcPts val="600"/>
              </a:spcBef>
              <a:spcAft>
                <a:spcPts val="0"/>
              </a:spcAft>
              <a:buClr>
                <a:schemeClr val="lt1"/>
              </a:buClr>
              <a:buSzPts val="18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Event-driven triggers</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(webhooks, </a:t>
            </a:r>
            <a:r>
              <a:rPr lang="en-US" alt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cron</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jobs, SIEM alerts) for real-time automation</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171" name="Google Shape;171;p15"/>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5152B6-5E36-3BDC-6E08-E3F85EDB4D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6" name="TextBox 5">
            <a:extLst>
              <a:ext uri="{FF2B5EF4-FFF2-40B4-BE49-F238E27FC236}">
                <a16:creationId xmlns:a16="http://schemas.microsoft.com/office/drawing/2014/main" id="{12CEC496-CE22-A849-E43F-D7544AE9EB8A}"/>
              </a:ext>
            </a:extLst>
          </p:cNvPr>
          <p:cNvSpPr txBox="1"/>
          <p:nvPr/>
        </p:nvSpPr>
        <p:spPr>
          <a:xfrm>
            <a:off x="860196" y="798826"/>
            <a:ext cx="5861115" cy="5370701"/>
          </a:xfrm>
          <a:prstGeom prst="rect">
            <a:avLst/>
          </a:prstGeom>
          <a:noFill/>
        </p:spPr>
        <p:txBody>
          <a:bodyPr wrap="square">
            <a:spAutoFit/>
          </a:bodyPr>
          <a:lstStyle/>
          <a:p>
            <a:pPr marL="0" lvl="0" indent="0" algn="just" rtl="0">
              <a:spcBef>
                <a:spcPts val="600"/>
              </a:spcBef>
              <a:spcAft>
                <a:spcPts val="0"/>
              </a:spcAft>
              <a:buNone/>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rPr>
              <a:t>	</a:t>
            </a:r>
            <a:r>
              <a:rPr lang="en-US" sz="28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rPr>
              <a:t>Process Flow:</a:t>
            </a:r>
          </a:p>
          <a:p>
            <a:pPr marL="457200" lvl="0" indent="-342900" algn="just" rtl="0">
              <a:spcBef>
                <a:spcPts val="600"/>
              </a:spcBef>
              <a:spcAft>
                <a:spcPts val="0"/>
              </a:spcAft>
              <a:buClr>
                <a:schemeClr val="lt1"/>
              </a:buClr>
              <a:buSzPts val="1800"/>
              <a:buFont typeface="Roboto"/>
              <a:buAutoNum type="arabicPeriod"/>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Data Collection</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 Ingest </a:t>
            </a:r>
            <a:r>
              <a:rPr lang="en-US" alt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IoCs</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(Indicators of Compromise) from OSINT &amp; paid threat feeds</a:t>
            </a:r>
          </a:p>
          <a:p>
            <a:pPr marL="457200" lvl="0" indent="-342900" algn="just" rtl="0">
              <a:spcBef>
                <a:spcPts val="600"/>
              </a:spcBef>
              <a:spcAft>
                <a:spcPts val="0"/>
              </a:spcAft>
              <a:buClr>
                <a:schemeClr val="lt1"/>
              </a:buClr>
              <a:buSzPts val="1800"/>
              <a:buFont typeface="Roboto"/>
              <a:buAutoNum type="arabicPeriod"/>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Preprocessing</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 Normalize formats (IP, domain, hash) and remove duplicates</a:t>
            </a:r>
          </a:p>
          <a:p>
            <a:pPr marL="457200" lvl="0" indent="-342900" algn="just" rtl="0">
              <a:spcBef>
                <a:spcPts val="600"/>
              </a:spcBef>
              <a:spcAft>
                <a:spcPts val="0"/>
              </a:spcAft>
              <a:buClr>
                <a:schemeClr val="lt1"/>
              </a:buClr>
              <a:buSzPts val="1800"/>
              <a:buFont typeface="Roboto"/>
              <a:buAutoNum type="arabicPeriod"/>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Threat Enrichment</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 Cross-check against </a:t>
            </a:r>
            <a:r>
              <a:rPr lang="en-US" alt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VirusTotal</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alt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AbuseIPDB</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Shodan, OTX, WHOIS</a:t>
            </a:r>
          </a:p>
          <a:p>
            <a:pPr marL="457200" lvl="0" indent="-342900" algn="just" rtl="0">
              <a:spcBef>
                <a:spcPts val="600"/>
              </a:spcBef>
              <a:spcAft>
                <a:spcPts val="0"/>
              </a:spcAft>
              <a:buClr>
                <a:schemeClr val="lt1"/>
              </a:buClr>
              <a:buSzPts val="1800"/>
              <a:buFont typeface="Roboto"/>
              <a:buAutoNum type="arabicPeriod"/>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Risk Scoring</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 Apply heuristics to prioritize high-confidence threats</a:t>
            </a:r>
          </a:p>
          <a:p>
            <a:pPr marL="457200" lvl="0" indent="-342900" algn="just" rtl="0">
              <a:spcBef>
                <a:spcPts val="600"/>
              </a:spcBef>
              <a:spcAft>
                <a:spcPts val="0"/>
              </a:spcAft>
              <a:buClr>
                <a:schemeClr val="lt1"/>
              </a:buClr>
              <a:buSzPts val="1800"/>
              <a:buFont typeface="Roboto"/>
              <a:buAutoNum type="arabicPeriod"/>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Storage</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 Save enriched indicators in MongoDB/Postgres for querying &amp; auditing</a:t>
            </a:r>
          </a:p>
          <a:p>
            <a:pPr marL="457200" lvl="0" indent="-342900" algn="just" rtl="0">
              <a:spcBef>
                <a:spcPts val="600"/>
              </a:spcBef>
              <a:spcAft>
                <a:spcPts val="0"/>
              </a:spcAft>
              <a:buClr>
                <a:schemeClr val="lt1"/>
              </a:buClr>
              <a:buSzPts val="1800"/>
              <a:buFont typeface="Roboto"/>
              <a:buAutoNum type="arabicPeriod"/>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Alerting</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 Send alerts via Slack, Email, or forward to SIEM/SOAR tools</a:t>
            </a:r>
          </a:p>
          <a:p>
            <a:pPr marL="457200" lvl="0" indent="-342900" algn="just" rtl="0">
              <a:spcBef>
                <a:spcPts val="600"/>
              </a:spcBef>
              <a:spcAft>
                <a:spcPts val="0"/>
              </a:spcAft>
              <a:buClr>
                <a:schemeClr val="lt1"/>
              </a:buClr>
              <a:buSzPts val="1800"/>
              <a:buFont typeface="Roboto"/>
              <a:buAutoNum type="arabicPeriod"/>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Analysis</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 Monitor pipeline efficiency, false positive rates, and feed reliability</a:t>
            </a:r>
          </a:p>
        </p:txBody>
      </p:sp>
      <p:pic>
        <p:nvPicPr>
          <p:cNvPr id="8" name="Picture 7" descr="A diagram of a process&#10;&#10;AI-generated content may be incorrect.">
            <a:extLst>
              <a:ext uri="{FF2B5EF4-FFF2-40B4-BE49-F238E27FC236}">
                <a16:creationId xmlns:a16="http://schemas.microsoft.com/office/drawing/2014/main" id="{BF33B639-5C11-E863-A0EB-53305F13F736}"/>
              </a:ext>
            </a:extLst>
          </p:cNvPr>
          <p:cNvPicPr>
            <a:picLocks noChangeAspect="1"/>
          </p:cNvPicPr>
          <p:nvPr/>
        </p:nvPicPr>
        <p:blipFill>
          <a:blip r:embed="rId2"/>
          <a:stretch>
            <a:fillRect/>
          </a:stretch>
        </p:blipFill>
        <p:spPr>
          <a:xfrm>
            <a:off x="6956981" y="1327417"/>
            <a:ext cx="4596448" cy="4596448"/>
          </a:xfrm>
          <a:prstGeom prst="rect">
            <a:avLst/>
          </a:prstGeom>
        </p:spPr>
      </p:pic>
      <p:pic>
        <p:nvPicPr>
          <p:cNvPr id="2" name="Google Shape;168;p15" descr="HKBK COLLEGE OF ENGINEERING (HKBKCE) BANGALORE Reviews | Address ...">
            <a:extLst>
              <a:ext uri="{FF2B5EF4-FFF2-40B4-BE49-F238E27FC236}">
                <a16:creationId xmlns:a16="http://schemas.microsoft.com/office/drawing/2014/main" id="{6FC504AD-0654-BCB2-158C-9DD6930E9869}"/>
              </a:ext>
            </a:extLst>
          </p:cNvPr>
          <p:cNvPicPr preferRelativeResize="0"/>
          <p:nvPr/>
        </p:nvPicPr>
        <p:blipFill rotWithShape="1">
          <a:blip r:embed="rId3">
            <a:alphaModFix/>
          </a:blip>
          <a:srcRect/>
          <a:stretch/>
        </p:blipFill>
        <p:spPr>
          <a:xfrm>
            <a:off x="-10658" y="18198"/>
            <a:ext cx="1208528" cy="1208528"/>
          </a:xfrm>
          <a:prstGeom prst="rect">
            <a:avLst/>
          </a:prstGeom>
          <a:noFill/>
          <a:ln>
            <a:noFill/>
          </a:ln>
        </p:spPr>
      </p:pic>
    </p:spTree>
    <p:extLst>
      <p:ext uri="{BB962C8B-B14F-4D97-AF65-F5344CB8AC3E}">
        <p14:creationId xmlns:p14="http://schemas.microsoft.com/office/powerpoint/2010/main" val="130108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6"/>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178" name="Google Shape;178;p16"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179" name="Google Shape;179;p16"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180" name="Google Shape;180;p16"/>
          <p:cNvSpPr txBox="1"/>
          <p:nvPr/>
        </p:nvSpPr>
        <p:spPr>
          <a:xfrm>
            <a:off x="1197870" y="456215"/>
            <a:ext cx="775519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FFFF00"/>
                </a:solidFill>
                <a:latin typeface="Arial"/>
                <a:ea typeface="Arial"/>
                <a:cs typeface="Arial"/>
                <a:sym typeface="Arial"/>
              </a:rPr>
              <a:t>Module Description</a:t>
            </a:r>
            <a:endParaRPr dirty="0"/>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FFFF00"/>
              </a:solidFill>
              <a:latin typeface="Arial"/>
              <a:ea typeface="Arial"/>
              <a:cs typeface="Arial"/>
              <a:sym typeface="Arial"/>
            </a:endParaRPr>
          </a:p>
        </p:txBody>
      </p:sp>
      <p:sp>
        <p:nvSpPr>
          <p:cNvPr id="182" name="Google Shape;182;p16"/>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16</a:t>
            </a:fld>
            <a:endParaRPr/>
          </a:p>
        </p:txBody>
      </p:sp>
      <p:pic>
        <p:nvPicPr>
          <p:cNvPr id="3" name="Picture 2" descr="A diagram of a system&#10;&#10;AI-generated content may be incorrect.">
            <a:extLst>
              <a:ext uri="{FF2B5EF4-FFF2-40B4-BE49-F238E27FC236}">
                <a16:creationId xmlns:a16="http://schemas.microsoft.com/office/drawing/2014/main" id="{5614DA79-5FF8-5C3E-5F88-AFE870F64238}"/>
              </a:ext>
            </a:extLst>
          </p:cNvPr>
          <p:cNvPicPr>
            <a:picLocks noChangeAspect="1"/>
          </p:cNvPicPr>
          <p:nvPr/>
        </p:nvPicPr>
        <p:blipFill>
          <a:blip r:embed="rId5"/>
          <a:srcRect t="32744" b="20074"/>
          <a:stretch>
            <a:fillRect/>
          </a:stretch>
        </p:blipFill>
        <p:spPr>
          <a:xfrm>
            <a:off x="704779" y="1226726"/>
            <a:ext cx="10816968" cy="51036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txBox="1">
            <a:spLocks noGrp="1"/>
          </p:cNvSpPr>
          <p:nvPr>
            <p:ph type="ctrTitle"/>
          </p:nvPr>
        </p:nvSpPr>
        <p:spPr>
          <a:xfrm>
            <a:off x="1197876" y="461750"/>
            <a:ext cx="8824800" cy="861900"/>
          </a:xfrm>
          <a:prstGeom prst="rect">
            <a:avLst/>
          </a:prstGeom>
          <a:noFill/>
          <a:ln>
            <a:noFill/>
          </a:ln>
        </p:spPr>
        <p:txBody>
          <a:bodyPr spcFirstLastPara="1" wrap="square" lIns="91425" tIns="45700" rIns="91425" bIns="45700" anchor="b" anchorCtr="0">
            <a:noAutofit/>
          </a:bodyPr>
          <a:lstStyle/>
          <a:p>
            <a:pPr marL="0" lvl="0" indent="0" algn="l" rtl="0">
              <a:lnSpc>
                <a:spcPct val="115000"/>
              </a:lnSpc>
              <a:spcBef>
                <a:spcPts val="0"/>
              </a:spcBef>
              <a:spcAft>
                <a:spcPts val="800"/>
              </a:spcAft>
              <a:buSzPts val="1400"/>
              <a:buNone/>
            </a:pPr>
            <a:r>
              <a:rPr lang="en-US" sz="4300" dirty="0">
                <a:solidFill>
                  <a:srgbClr val="FFFF00"/>
                </a:solidFill>
                <a:latin typeface="Arial"/>
                <a:ea typeface="Arial"/>
                <a:cs typeface="Arial"/>
                <a:sym typeface="Arial"/>
              </a:rPr>
              <a:t>Paper Published details</a:t>
            </a:r>
            <a:endParaRPr sz="4300" dirty="0">
              <a:solidFill>
                <a:srgbClr val="FFFF00"/>
              </a:solidFill>
              <a:latin typeface="Century Gothic"/>
              <a:ea typeface="Century Gothic"/>
              <a:cs typeface="Century Gothic"/>
              <a:sym typeface="Century Gothic"/>
            </a:endParaRPr>
          </a:p>
        </p:txBody>
      </p:sp>
      <p:sp>
        <p:nvSpPr>
          <p:cNvPr id="189" name="Google Shape;189;p17"/>
          <p:cNvSpPr txBox="1">
            <a:spLocks noGrp="1"/>
          </p:cNvSpPr>
          <p:nvPr>
            <p:ph type="subTitle" idx="1"/>
          </p:nvPr>
        </p:nvSpPr>
        <p:spPr>
          <a:xfrm>
            <a:off x="1197875" y="1640225"/>
            <a:ext cx="4849126" cy="4514400"/>
          </a:xfrm>
          <a:prstGeom prst="rect">
            <a:avLst/>
          </a:prstGeom>
          <a:noFill/>
          <a:ln>
            <a:noFill/>
          </a:ln>
        </p:spPr>
        <p:txBody>
          <a:bodyPr spcFirstLastPara="1" wrap="square" lIns="91425" tIns="45700" rIns="91425" bIns="45700" anchor="t" anchorCtr="0">
            <a:noAutofit/>
          </a:bodyPr>
          <a:lstStyle/>
          <a:p>
            <a:pPr marL="0" lvl="0" indent="0" algn="just">
              <a:spcBef>
                <a:spcPts val="1200"/>
              </a:spcBef>
              <a:buClr>
                <a:schemeClr val="dk1"/>
              </a:buClr>
              <a:buSzPts val="1100"/>
            </a:pPr>
            <a:r>
              <a:rPr lang="en-US" sz="1900" b="1" dirty="0">
                <a:solidFill>
                  <a:srgbClr val="FFFF00"/>
                </a:solidFill>
                <a:latin typeface="Arial"/>
                <a:ea typeface="Arial"/>
                <a:cs typeface="Arial"/>
                <a:sym typeface="Arial"/>
              </a:rPr>
              <a:t>Title:</a:t>
            </a:r>
            <a:r>
              <a:rPr lang="en-US" sz="1900" b="1" dirty="0">
                <a:solidFill>
                  <a:schemeClr val="lt1"/>
                </a:solidFill>
                <a:latin typeface="Arial"/>
                <a:ea typeface="Arial"/>
                <a:cs typeface="Arial"/>
                <a:sym typeface="Arial"/>
              </a:rPr>
              <a:t> </a:t>
            </a:r>
            <a:r>
              <a:rPr lang="en-US" sz="1900" dirty="0">
                <a:solidFill>
                  <a:schemeClr val="bg1"/>
                </a:solidFill>
                <a:latin typeface="Roboto" panose="02000000000000000000" pitchFamily="2" charset="0"/>
                <a:ea typeface="Roboto" panose="02000000000000000000" pitchFamily="2" charset="0"/>
                <a:cs typeface="Roboto" panose="02000000000000000000" pitchFamily="2" charset="0"/>
                <a:sym typeface="Arial"/>
              </a:rPr>
              <a:t>Team</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Optimizing Cyberthreat Mitigation Through AI-Enhanced SIEM and Automated Response: A Practical Framework with n8n</a:t>
            </a:r>
            <a:endParaRPr sz="1900" dirty="0">
              <a:solidFill>
                <a:schemeClr val="bg1"/>
              </a:solidFill>
              <a:latin typeface="Roboto" panose="02000000000000000000" pitchFamily="2" charset="0"/>
              <a:ea typeface="Roboto" panose="02000000000000000000" pitchFamily="2" charset="0"/>
              <a:cs typeface="Roboto" panose="02000000000000000000" pitchFamily="2" charset="0"/>
              <a:sym typeface="Arial"/>
            </a:endParaRPr>
          </a:p>
          <a:p>
            <a:pPr marL="0" lvl="0" indent="0" algn="just" rtl="0">
              <a:lnSpc>
                <a:spcPct val="100000"/>
              </a:lnSpc>
              <a:spcBef>
                <a:spcPts val="1200"/>
              </a:spcBef>
              <a:spcAft>
                <a:spcPts val="0"/>
              </a:spcAft>
              <a:buClr>
                <a:schemeClr val="dk1"/>
              </a:buClr>
              <a:buSzPts val="1100"/>
              <a:buFont typeface="Arial"/>
              <a:buNone/>
            </a:pPr>
            <a:r>
              <a:rPr lang="en-US" sz="1900" b="1" dirty="0">
                <a:solidFill>
                  <a:srgbClr val="FFFF00"/>
                </a:solidFill>
                <a:latin typeface="Arial"/>
                <a:ea typeface="Arial"/>
                <a:cs typeface="Arial"/>
                <a:sym typeface="Arial"/>
              </a:rPr>
              <a:t>Authors: </a:t>
            </a:r>
            <a:r>
              <a:rPr lang="en-US" sz="1900" dirty="0">
                <a:solidFill>
                  <a:schemeClr val="lt1"/>
                </a:solidFill>
                <a:latin typeface="Arial"/>
                <a:ea typeface="Arial"/>
                <a:cs typeface="Arial"/>
                <a:sym typeface="Arial"/>
              </a:rPr>
              <a:t>Rajat Prakash Dhal, Md Azim, Nehal Prasad, Sandeep Kumar, Prof. Keerthi V.	</a:t>
            </a:r>
          </a:p>
          <a:p>
            <a:pPr marL="0" lvl="0" indent="0" algn="just" rtl="0">
              <a:lnSpc>
                <a:spcPct val="100000"/>
              </a:lnSpc>
              <a:spcBef>
                <a:spcPts val="1200"/>
              </a:spcBef>
              <a:spcAft>
                <a:spcPts val="0"/>
              </a:spcAft>
              <a:buClr>
                <a:schemeClr val="dk1"/>
              </a:buClr>
              <a:buSzPts val="1100"/>
              <a:buFont typeface="Arial"/>
              <a:buNone/>
            </a:pPr>
            <a:r>
              <a:rPr lang="en-US" sz="1900" b="1" dirty="0">
                <a:solidFill>
                  <a:srgbClr val="FFFF00"/>
                </a:solidFill>
                <a:latin typeface="Arial"/>
                <a:ea typeface="Arial"/>
                <a:cs typeface="Arial"/>
                <a:sym typeface="Arial"/>
              </a:rPr>
              <a:t>Journal / Conference Proceedings:</a:t>
            </a:r>
          </a:p>
          <a:p>
            <a:pPr marL="0" lvl="0" indent="0" algn="just" rtl="0">
              <a:lnSpc>
                <a:spcPct val="100000"/>
              </a:lnSpc>
              <a:spcBef>
                <a:spcPts val="1200"/>
              </a:spcBef>
              <a:spcAft>
                <a:spcPts val="0"/>
              </a:spcAft>
              <a:buClr>
                <a:schemeClr val="dk1"/>
              </a:buClr>
              <a:buSzPts val="1100"/>
              <a:buFont typeface="Arial"/>
              <a:buNone/>
            </a:pPr>
            <a:r>
              <a:rPr lang="en-US" sz="1900" dirty="0">
                <a:solidFill>
                  <a:schemeClr val="lt1"/>
                </a:solidFill>
                <a:latin typeface="Arial"/>
                <a:ea typeface="Arial"/>
                <a:cs typeface="Arial"/>
                <a:sym typeface="Arial"/>
              </a:rPr>
              <a:t>Proceedings of 2025 IEEE Pune Section International Conference (IEEE </a:t>
            </a:r>
            <a:r>
              <a:rPr lang="en-US" sz="1900" dirty="0" err="1">
                <a:solidFill>
                  <a:schemeClr val="lt1"/>
                </a:solidFill>
                <a:latin typeface="Arial"/>
                <a:ea typeface="Arial"/>
                <a:cs typeface="Arial"/>
                <a:sym typeface="Arial"/>
              </a:rPr>
              <a:t>PuneCon</a:t>
            </a:r>
            <a:r>
              <a:rPr lang="en-US" sz="1900" dirty="0">
                <a:solidFill>
                  <a:schemeClr val="lt1"/>
                </a:solidFill>
                <a:latin typeface="Arial"/>
                <a:ea typeface="Arial"/>
                <a:cs typeface="Arial"/>
                <a:sym typeface="Arial"/>
              </a:rPr>
              <a:t> 2025)</a:t>
            </a:r>
            <a:endParaRPr sz="1900" dirty="0">
              <a:solidFill>
                <a:schemeClr val="lt1"/>
              </a:solidFill>
              <a:latin typeface="Arial"/>
              <a:ea typeface="Arial"/>
              <a:cs typeface="Arial"/>
              <a:sym typeface="Arial"/>
            </a:endParaRPr>
          </a:p>
        </p:txBody>
      </p:sp>
      <p:sp>
        <p:nvSpPr>
          <p:cNvPr id="190" name="Google Shape;190;p17"/>
          <p:cNvSpPr txBox="1"/>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t>17</a:t>
            </a:fld>
            <a:endParaRPr sz="1400" b="0" i="0" u="none" strike="noStrike" cap="none">
              <a:solidFill>
                <a:srgbClr val="000000"/>
              </a:solidFill>
              <a:latin typeface="Arial"/>
              <a:ea typeface="Arial"/>
              <a:cs typeface="Arial"/>
              <a:sym typeface="Arial"/>
            </a:endParaRPr>
          </a:p>
        </p:txBody>
      </p:sp>
      <p:pic>
        <p:nvPicPr>
          <p:cNvPr id="191" name="Google Shape;191;p17" descr="HKBK COLLEGE OF ENGINEERING (HKBKCE) BANGALORE Reviews | Address ..."/>
          <p:cNvPicPr preferRelativeResize="0"/>
          <p:nvPr/>
        </p:nvPicPr>
        <p:blipFill rotWithShape="1">
          <a:blip r:embed="rId3">
            <a:alphaModFix/>
          </a:blip>
          <a:srcRect/>
          <a:stretch/>
        </p:blipFill>
        <p:spPr>
          <a:xfrm>
            <a:off x="-10658" y="18198"/>
            <a:ext cx="1208528" cy="1208528"/>
          </a:xfrm>
          <a:prstGeom prst="rect">
            <a:avLst/>
          </a:prstGeom>
          <a:noFill/>
          <a:ln>
            <a:noFill/>
          </a:ln>
        </p:spPr>
      </p:pic>
      <p:pic>
        <p:nvPicPr>
          <p:cNvPr id="192" name="Google Shape;192;p17" descr="Major Changes In VTU's Schemes - Careerindia"/>
          <p:cNvPicPr preferRelativeResize="0"/>
          <p:nvPr/>
        </p:nvPicPr>
        <p:blipFill rotWithShape="1">
          <a:blip r:embed="rId4">
            <a:alphaModFix/>
          </a:blip>
          <a:srcRect/>
          <a:stretch/>
        </p:blipFill>
        <p:spPr>
          <a:xfrm>
            <a:off x="11068300" y="1632"/>
            <a:ext cx="1123699" cy="1145319"/>
          </a:xfrm>
          <a:prstGeom prst="rect">
            <a:avLst/>
          </a:prstGeom>
          <a:noFill/>
          <a:ln>
            <a:noFill/>
          </a:ln>
        </p:spPr>
      </p:pic>
      <p:sp>
        <p:nvSpPr>
          <p:cNvPr id="193" name="Google Shape;193;p17"/>
          <p:cNvSpPr txBox="1"/>
          <p:nvPr/>
        </p:nvSpPr>
        <p:spPr>
          <a:xfrm>
            <a:off x="6145000" y="1640225"/>
            <a:ext cx="4923300" cy="2631459"/>
          </a:xfrm>
          <a:prstGeom prst="rect">
            <a:avLst/>
          </a:prstGeom>
          <a:noFill/>
          <a:ln>
            <a:noFill/>
          </a:ln>
        </p:spPr>
        <p:txBody>
          <a:bodyPr spcFirstLastPara="1" wrap="square" lIns="91425" tIns="91425" rIns="91425" bIns="91425" anchor="t" anchorCtr="0">
            <a:spAutoFit/>
          </a:bodyPr>
          <a:lstStyle/>
          <a:p>
            <a:pPr marL="0" lvl="0" indent="0" rtl="0">
              <a:spcBef>
                <a:spcPts val="600"/>
              </a:spcBef>
              <a:spcAft>
                <a:spcPts val="600"/>
              </a:spcAft>
              <a:buNone/>
            </a:pPr>
            <a:r>
              <a:rPr lang="en-US" sz="1900" b="1" dirty="0">
                <a:solidFill>
                  <a:srgbClr val="FFFF00"/>
                </a:solidFill>
              </a:rPr>
              <a:t>Publisher: </a:t>
            </a:r>
            <a:r>
              <a:rPr lang="en-US" sz="1900" dirty="0">
                <a:solidFill>
                  <a:schemeClr val="lt1"/>
                </a:solidFill>
              </a:rPr>
              <a:t>IEEE Pune Section</a:t>
            </a:r>
            <a:endParaRPr sz="1900" dirty="0">
              <a:solidFill>
                <a:schemeClr val="lt1"/>
              </a:solidFill>
            </a:endParaRPr>
          </a:p>
          <a:p>
            <a:pPr marL="0" lvl="0" indent="0" rtl="0">
              <a:spcBef>
                <a:spcPts val="300"/>
              </a:spcBef>
              <a:spcAft>
                <a:spcPts val="300"/>
              </a:spcAft>
              <a:buNone/>
            </a:pPr>
            <a:r>
              <a:rPr lang="en-US" sz="1900" b="1" dirty="0">
                <a:solidFill>
                  <a:srgbClr val="FFFF00"/>
                </a:solidFill>
              </a:rPr>
              <a:t>ISBN/ISSN: </a:t>
            </a:r>
          </a:p>
          <a:p>
            <a:pPr marL="0" lvl="0" indent="0" rtl="0">
              <a:spcBef>
                <a:spcPts val="300"/>
              </a:spcBef>
              <a:spcAft>
                <a:spcPts val="300"/>
              </a:spcAft>
              <a:buNone/>
            </a:pPr>
            <a:r>
              <a:rPr lang="en-US" sz="1900" dirty="0">
                <a:solidFill>
                  <a:schemeClr val="bg1"/>
                </a:solidFill>
              </a:rPr>
              <a:t>Not Yet Published-</a:t>
            </a:r>
          </a:p>
          <a:p>
            <a:pPr marL="0" lvl="0" indent="0" algn="just" rtl="0">
              <a:spcBef>
                <a:spcPts val="300"/>
              </a:spcBef>
              <a:spcAft>
                <a:spcPts val="300"/>
              </a:spcAft>
              <a:buNone/>
            </a:pPr>
            <a:endParaRPr sz="1900" dirty="0">
              <a:solidFill>
                <a:schemeClr val="lt1"/>
              </a:solidFill>
            </a:endParaRPr>
          </a:p>
          <a:p>
            <a:pPr marL="0" lvl="0" indent="0" rtl="0">
              <a:spcBef>
                <a:spcPts val="600"/>
              </a:spcBef>
              <a:spcAft>
                <a:spcPts val="600"/>
              </a:spcAft>
              <a:buNone/>
            </a:pPr>
            <a:r>
              <a:rPr lang="en-US" sz="1900" b="1" dirty="0">
                <a:solidFill>
                  <a:srgbClr val="FFFF00"/>
                </a:solidFill>
              </a:rPr>
              <a:t>Indexing Status:</a:t>
            </a:r>
          </a:p>
          <a:p>
            <a:pPr marL="0" lvl="0" indent="0" algn="just" rtl="0">
              <a:spcBef>
                <a:spcPts val="600"/>
              </a:spcBef>
              <a:spcAft>
                <a:spcPts val="600"/>
              </a:spcAft>
              <a:buNone/>
            </a:pPr>
            <a:r>
              <a:rPr lang="en-US" sz="1900" dirty="0">
                <a:solidFill>
                  <a:schemeClr val="lt1"/>
                </a:solidFill>
              </a:rPr>
              <a:t>Not Yet Indexed-</a:t>
            </a:r>
            <a:endParaRPr sz="1900" dirty="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3074B4D0-B030-4CEC-1504-62A6FC61FD55}"/>
            </a:ext>
          </a:extLst>
        </p:cNvPr>
        <p:cNvGrpSpPr/>
        <p:nvPr/>
      </p:nvGrpSpPr>
      <p:grpSpPr>
        <a:xfrm>
          <a:off x="0" y="0"/>
          <a:ext cx="0" cy="0"/>
          <a:chOff x="0" y="0"/>
          <a:chExt cx="0" cy="0"/>
        </a:xfrm>
      </p:grpSpPr>
      <p:sp>
        <p:nvSpPr>
          <p:cNvPr id="198" name="Google Shape;198;p18">
            <a:extLst>
              <a:ext uri="{FF2B5EF4-FFF2-40B4-BE49-F238E27FC236}">
                <a16:creationId xmlns:a16="http://schemas.microsoft.com/office/drawing/2014/main" id="{DB33B170-169F-F7B4-DC6B-D41EA1CCA59A}"/>
              </a:ext>
            </a:extLst>
          </p:cNvPr>
          <p:cNvSpPr txBox="1"/>
          <p:nvPr/>
        </p:nvSpPr>
        <p:spPr>
          <a:xfrm>
            <a:off x="1197875" y="538626"/>
            <a:ext cx="63012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00"/>
                </a:solidFill>
                <a:latin typeface="Arial"/>
                <a:ea typeface="Arial"/>
                <a:cs typeface="Arial"/>
                <a:sym typeface="Arial"/>
              </a:rPr>
              <a:t>Implementation</a:t>
            </a:r>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Arial"/>
              <a:ea typeface="Arial"/>
              <a:cs typeface="Arial"/>
              <a:sym typeface="Arial"/>
            </a:endParaRPr>
          </a:p>
          <a:p>
            <a:pPr marL="457200" marR="0" lvl="0" indent="0" algn="l" rtl="0">
              <a:lnSpc>
                <a:spcPct val="100000"/>
              </a:lnSpc>
              <a:spcBef>
                <a:spcPts val="0"/>
              </a:spcBef>
              <a:spcAft>
                <a:spcPts val="0"/>
              </a:spcAft>
              <a:buNone/>
            </a:pPr>
            <a:endParaRPr/>
          </a:p>
        </p:txBody>
      </p:sp>
      <p:sp>
        <p:nvSpPr>
          <p:cNvPr id="199" name="Google Shape;199;p18">
            <a:extLst>
              <a:ext uri="{FF2B5EF4-FFF2-40B4-BE49-F238E27FC236}">
                <a16:creationId xmlns:a16="http://schemas.microsoft.com/office/drawing/2014/main" id="{9ADFD110-8041-8181-83C9-E80636BCC57B}"/>
              </a:ext>
            </a:extLst>
          </p:cNvPr>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200" name="Google Shape;200;p18">
            <a:extLst>
              <a:ext uri="{FF2B5EF4-FFF2-40B4-BE49-F238E27FC236}">
                <a16:creationId xmlns:a16="http://schemas.microsoft.com/office/drawing/2014/main" id="{59AB548D-D2F4-C8E1-6B3E-108249F0BA95}"/>
              </a:ext>
            </a:extLst>
          </p:cNvPr>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18</a:t>
            </a:fld>
            <a:endParaRPr/>
          </a:p>
        </p:txBody>
      </p:sp>
      <p:pic>
        <p:nvPicPr>
          <p:cNvPr id="201" name="Google Shape;201;p18" descr="HKBK COLLEGE OF ENGINEERING (HKBKCE) BANGALORE Reviews | Address ...">
            <a:extLst>
              <a:ext uri="{FF2B5EF4-FFF2-40B4-BE49-F238E27FC236}">
                <a16:creationId xmlns:a16="http://schemas.microsoft.com/office/drawing/2014/main" id="{BB960D63-2F53-FFCE-225F-2B97E14DCC92}"/>
              </a:ext>
            </a:extLst>
          </p:cNvPr>
          <p:cNvPicPr preferRelativeResize="0"/>
          <p:nvPr/>
        </p:nvPicPr>
        <p:blipFill rotWithShape="1">
          <a:blip r:embed="rId3">
            <a:alphaModFix/>
          </a:blip>
          <a:srcRect/>
          <a:stretch/>
        </p:blipFill>
        <p:spPr>
          <a:xfrm>
            <a:off x="-10658" y="18198"/>
            <a:ext cx="1208528" cy="1208528"/>
          </a:xfrm>
          <a:prstGeom prst="rect">
            <a:avLst/>
          </a:prstGeom>
          <a:noFill/>
          <a:ln>
            <a:noFill/>
          </a:ln>
        </p:spPr>
      </p:pic>
      <p:pic>
        <p:nvPicPr>
          <p:cNvPr id="202" name="Google Shape;202;p18" descr="Major Changes In VTU's Schemes - Careerindia">
            <a:extLst>
              <a:ext uri="{FF2B5EF4-FFF2-40B4-BE49-F238E27FC236}">
                <a16:creationId xmlns:a16="http://schemas.microsoft.com/office/drawing/2014/main" id="{418A19C5-5AC5-7CA8-553D-2F7484A74739}"/>
              </a:ext>
            </a:extLst>
          </p:cNvPr>
          <p:cNvPicPr preferRelativeResize="0"/>
          <p:nvPr/>
        </p:nvPicPr>
        <p:blipFill rotWithShape="1">
          <a:blip r:embed="rId4">
            <a:alphaModFix/>
          </a:blip>
          <a:srcRect/>
          <a:stretch/>
        </p:blipFill>
        <p:spPr>
          <a:xfrm>
            <a:off x="10983472" y="-83049"/>
            <a:ext cx="1208528" cy="1231762"/>
          </a:xfrm>
          <a:prstGeom prst="rect">
            <a:avLst/>
          </a:prstGeom>
          <a:noFill/>
          <a:ln>
            <a:noFill/>
          </a:ln>
        </p:spPr>
      </p:pic>
      <p:pic>
        <p:nvPicPr>
          <p:cNvPr id="2" name="Picture 1" descr="A diagram of a computer">
            <a:extLst>
              <a:ext uri="{FF2B5EF4-FFF2-40B4-BE49-F238E27FC236}">
                <a16:creationId xmlns:a16="http://schemas.microsoft.com/office/drawing/2014/main" id="{6170D6E5-FBCA-8CA8-40F0-4921D223BEA0}"/>
              </a:ext>
            </a:extLst>
          </p:cNvPr>
          <p:cNvPicPr>
            <a:picLocks noChangeAspect="1"/>
          </p:cNvPicPr>
          <p:nvPr/>
        </p:nvPicPr>
        <p:blipFill>
          <a:blip r:embed="rId5"/>
          <a:stretch>
            <a:fillRect/>
          </a:stretch>
        </p:blipFill>
        <p:spPr>
          <a:xfrm>
            <a:off x="1588255" y="1523862"/>
            <a:ext cx="9395217" cy="4164611"/>
          </a:xfrm>
          <a:prstGeom prst="rect">
            <a:avLst/>
          </a:prstGeom>
        </p:spPr>
      </p:pic>
    </p:spTree>
    <p:extLst>
      <p:ext uri="{BB962C8B-B14F-4D97-AF65-F5344CB8AC3E}">
        <p14:creationId xmlns:p14="http://schemas.microsoft.com/office/powerpoint/2010/main" val="4035992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B47BC662-3467-31E6-5DEE-5B85760617DF}"/>
            </a:ext>
          </a:extLst>
        </p:cNvPr>
        <p:cNvGrpSpPr/>
        <p:nvPr/>
      </p:nvGrpSpPr>
      <p:grpSpPr>
        <a:xfrm>
          <a:off x="0" y="0"/>
          <a:ext cx="0" cy="0"/>
          <a:chOff x="0" y="0"/>
          <a:chExt cx="0" cy="0"/>
        </a:xfrm>
      </p:grpSpPr>
      <p:sp>
        <p:nvSpPr>
          <p:cNvPr id="198" name="Google Shape;198;p18">
            <a:extLst>
              <a:ext uri="{FF2B5EF4-FFF2-40B4-BE49-F238E27FC236}">
                <a16:creationId xmlns:a16="http://schemas.microsoft.com/office/drawing/2014/main" id="{8D48CCE6-523E-BA67-6636-5CEAA2E77707}"/>
              </a:ext>
            </a:extLst>
          </p:cNvPr>
          <p:cNvSpPr txBox="1"/>
          <p:nvPr/>
        </p:nvSpPr>
        <p:spPr>
          <a:xfrm>
            <a:off x="1197875" y="538626"/>
            <a:ext cx="63012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00"/>
                </a:solidFill>
                <a:latin typeface="Arial"/>
                <a:ea typeface="Arial"/>
                <a:cs typeface="Arial"/>
                <a:sym typeface="Arial"/>
              </a:rPr>
              <a:t>Implementation</a:t>
            </a:r>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Arial"/>
              <a:ea typeface="Arial"/>
              <a:cs typeface="Arial"/>
              <a:sym typeface="Arial"/>
            </a:endParaRPr>
          </a:p>
          <a:p>
            <a:pPr marL="457200" marR="0" lvl="0" indent="0" algn="l" rtl="0">
              <a:lnSpc>
                <a:spcPct val="100000"/>
              </a:lnSpc>
              <a:spcBef>
                <a:spcPts val="0"/>
              </a:spcBef>
              <a:spcAft>
                <a:spcPts val="0"/>
              </a:spcAft>
              <a:buNone/>
            </a:pPr>
            <a:endParaRPr/>
          </a:p>
        </p:txBody>
      </p:sp>
      <p:sp>
        <p:nvSpPr>
          <p:cNvPr id="199" name="Google Shape;199;p18">
            <a:extLst>
              <a:ext uri="{FF2B5EF4-FFF2-40B4-BE49-F238E27FC236}">
                <a16:creationId xmlns:a16="http://schemas.microsoft.com/office/drawing/2014/main" id="{EF2EA9C2-465F-1ECD-9689-C696BDF051F0}"/>
              </a:ext>
            </a:extLst>
          </p:cNvPr>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200" name="Google Shape;200;p18">
            <a:extLst>
              <a:ext uri="{FF2B5EF4-FFF2-40B4-BE49-F238E27FC236}">
                <a16:creationId xmlns:a16="http://schemas.microsoft.com/office/drawing/2014/main" id="{2EE94C8A-84CC-5FE1-796D-76F10F1F355A}"/>
              </a:ext>
            </a:extLst>
          </p:cNvPr>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19</a:t>
            </a:fld>
            <a:endParaRPr/>
          </a:p>
        </p:txBody>
      </p:sp>
      <p:pic>
        <p:nvPicPr>
          <p:cNvPr id="201" name="Google Shape;201;p18" descr="HKBK COLLEGE OF ENGINEERING (HKBKCE) BANGALORE Reviews | Address ...">
            <a:extLst>
              <a:ext uri="{FF2B5EF4-FFF2-40B4-BE49-F238E27FC236}">
                <a16:creationId xmlns:a16="http://schemas.microsoft.com/office/drawing/2014/main" id="{3FAB1C1C-FC2C-C988-0E8C-A5E97AE15923}"/>
              </a:ext>
            </a:extLst>
          </p:cNvPr>
          <p:cNvPicPr preferRelativeResize="0"/>
          <p:nvPr/>
        </p:nvPicPr>
        <p:blipFill rotWithShape="1">
          <a:blip r:embed="rId3">
            <a:alphaModFix/>
          </a:blip>
          <a:srcRect/>
          <a:stretch/>
        </p:blipFill>
        <p:spPr>
          <a:xfrm>
            <a:off x="-10658" y="18198"/>
            <a:ext cx="1208528" cy="1208528"/>
          </a:xfrm>
          <a:prstGeom prst="rect">
            <a:avLst/>
          </a:prstGeom>
          <a:noFill/>
          <a:ln>
            <a:noFill/>
          </a:ln>
        </p:spPr>
      </p:pic>
      <p:pic>
        <p:nvPicPr>
          <p:cNvPr id="202" name="Google Shape;202;p18" descr="Major Changes In VTU's Schemes - Careerindia">
            <a:extLst>
              <a:ext uri="{FF2B5EF4-FFF2-40B4-BE49-F238E27FC236}">
                <a16:creationId xmlns:a16="http://schemas.microsoft.com/office/drawing/2014/main" id="{8AB6A1B1-E98A-393B-E887-650F7ACE9B75}"/>
              </a:ext>
            </a:extLst>
          </p:cNvPr>
          <p:cNvPicPr preferRelativeResize="0"/>
          <p:nvPr/>
        </p:nvPicPr>
        <p:blipFill rotWithShape="1">
          <a:blip r:embed="rId4">
            <a:alphaModFix/>
          </a:blip>
          <a:srcRect/>
          <a:stretch/>
        </p:blipFill>
        <p:spPr>
          <a:xfrm>
            <a:off x="10983472" y="-83049"/>
            <a:ext cx="1208528" cy="1231762"/>
          </a:xfrm>
          <a:prstGeom prst="rect">
            <a:avLst/>
          </a:prstGeom>
          <a:noFill/>
          <a:ln>
            <a:noFill/>
          </a:ln>
        </p:spPr>
      </p:pic>
      <p:pic>
        <p:nvPicPr>
          <p:cNvPr id="2" name="Picture 1" descr="A diagram of a computer">
            <a:extLst>
              <a:ext uri="{FF2B5EF4-FFF2-40B4-BE49-F238E27FC236}">
                <a16:creationId xmlns:a16="http://schemas.microsoft.com/office/drawing/2014/main" id="{EE302611-A68A-AB1C-5B08-B5E54F862C74}"/>
              </a:ext>
            </a:extLst>
          </p:cNvPr>
          <p:cNvPicPr>
            <a:picLocks noChangeAspect="1"/>
          </p:cNvPicPr>
          <p:nvPr/>
        </p:nvPicPr>
        <p:blipFill>
          <a:blip r:embed="rId5"/>
          <a:stretch>
            <a:fillRect/>
          </a:stretch>
        </p:blipFill>
        <p:spPr>
          <a:xfrm>
            <a:off x="1415047" y="1546849"/>
            <a:ext cx="9676654" cy="3811214"/>
          </a:xfrm>
          <a:prstGeom prst="rect">
            <a:avLst/>
          </a:prstGeom>
        </p:spPr>
      </p:pic>
    </p:spTree>
    <p:extLst>
      <p:ext uri="{BB962C8B-B14F-4D97-AF65-F5344CB8AC3E}">
        <p14:creationId xmlns:p14="http://schemas.microsoft.com/office/powerpoint/2010/main" val="82408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4"/>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49" name="Google Shape;49;p4"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50" name="Google Shape;50;p4"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51" name="Google Shape;51;p4"/>
          <p:cNvSpPr txBox="1"/>
          <p:nvPr/>
        </p:nvSpPr>
        <p:spPr>
          <a:xfrm>
            <a:off x="3344566" y="303396"/>
            <a:ext cx="53388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1" dirty="0">
                <a:solidFill>
                  <a:srgbClr val="FFFF00"/>
                </a:solidFill>
                <a:latin typeface="Balthazar"/>
                <a:ea typeface="Balthazar"/>
                <a:cs typeface="Balthazar"/>
                <a:sym typeface="Balthazar"/>
              </a:rPr>
              <a:t>              </a:t>
            </a:r>
            <a:r>
              <a:rPr lang="en-US" sz="4800" b="1" i="0" u="none" strike="noStrike" cap="none" dirty="0">
                <a:solidFill>
                  <a:srgbClr val="FFFF00"/>
                </a:solidFill>
                <a:latin typeface="Balthazar"/>
                <a:ea typeface="Balthazar"/>
                <a:cs typeface="Balthazar"/>
                <a:sym typeface="Balthazar"/>
              </a:rPr>
              <a:t>Content</a:t>
            </a:r>
            <a:r>
              <a:rPr lang="en-US" sz="3600" b="0" i="0" u="none" strike="noStrike" cap="none" dirty="0">
                <a:solidFill>
                  <a:srgbClr val="FFFF00"/>
                </a:solidFill>
                <a:latin typeface="Arial"/>
                <a:ea typeface="Arial"/>
                <a:cs typeface="Arial"/>
                <a:sym typeface="Arial"/>
              </a:rPr>
              <a:t> </a:t>
            </a:r>
            <a:endParaRPr dirty="0"/>
          </a:p>
        </p:txBody>
      </p:sp>
      <p:sp>
        <p:nvSpPr>
          <p:cNvPr id="52" name="Google Shape;52;p4"/>
          <p:cNvSpPr txBox="1"/>
          <p:nvPr/>
        </p:nvSpPr>
        <p:spPr>
          <a:xfrm>
            <a:off x="1345600" y="898725"/>
            <a:ext cx="7392000" cy="6001603"/>
          </a:xfrm>
          <a:prstGeom prst="rect">
            <a:avLst/>
          </a:prstGeom>
          <a:noFill/>
          <a:ln>
            <a:noFill/>
          </a:ln>
        </p:spPr>
        <p:txBody>
          <a:bodyPr spcFirstLastPara="1" wrap="square" lIns="91425" tIns="45700" rIns="91425" bIns="45700" anchor="t" anchorCtr="0">
            <a:spAutoFit/>
          </a:bodyPr>
          <a:lstStyle/>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Abstract</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Problem Statement</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Objectives</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Scope</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Dataset Details</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Literature Survey</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System Architecture</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Methodology</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Module Description</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Implementation &amp; Paper published details</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Results / Output </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Conclusion</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Future Enhancements</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References</a:t>
            </a:r>
            <a:endParaRPr sz="2400" b="0" i="0" u="none" strike="noStrike" cap="none" dirty="0">
              <a:solidFill>
                <a:schemeClr val="lt1"/>
              </a:solidFill>
              <a:latin typeface="Calibri"/>
              <a:ea typeface="Calibri"/>
              <a:cs typeface="Calibri"/>
              <a:sym typeface="Calibri"/>
            </a:endParaRPr>
          </a:p>
          <a:p>
            <a:pPr marL="914400" marR="0" lvl="1" indent="-368300" algn="l" rtl="0">
              <a:lnSpc>
                <a:spcPct val="100000"/>
              </a:lnSpc>
              <a:spcBef>
                <a:spcPts val="0"/>
              </a:spcBef>
              <a:spcAft>
                <a:spcPts val="0"/>
              </a:spcAft>
              <a:buClr>
                <a:schemeClr val="lt1"/>
              </a:buClr>
              <a:buSzPts val="2200"/>
              <a:buFont typeface="Calibri"/>
              <a:buChar char="○"/>
            </a:pPr>
            <a:r>
              <a:rPr lang="en-US" sz="2400" b="0" i="0" u="none" strike="noStrike" cap="none" dirty="0">
                <a:solidFill>
                  <a:schemeClr val="lt1"/>
                </a:solidFill>
                <a:latin typeface="Calibri"/>
                <a:ea typeface="Calibri"/>
                <a:cs typeface="Calibri"/>
                <a:sym typeface="Calibri"/>
              </a:rPr>
              <a:t>Acknowledgment</a:t>
            </a:r>
            <a:endParaRPr sz="24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2400" b="0" i="0" u="none" strike="noStrike" cap="none" dirty="0">
              <a:solidFill>
                <a:schemeClr val="lt1"/>
              </a:solidFill>
              <a:latin typeface="Times New Roman"/>
              <a:ea typeface="Times New Roman"/>
              <a:cs typeface="Times New Roman"/>
              <a:sym typeface="Times New Roman"/>
            </a:endParaRPr>
          </a:p>
        </p:txBody>
      </p:sp>
      <p:sp>
        <p:nvSpPr>
          <p:cNvPr id="53" name="Google Shape;53;p4"/>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8"/>
          <p:cNvSpPr txBox="1"/>
          <p:nvPr/>
        </p:nvSpPr>
        <p:spPr>
          <a:xfrm>
            <a:off x="1197875" y="538626"/>
            <a:ext cx="63012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00"/>
                </a:solidFill>
                <a:latin typeface="Arial"/>
                <a:ea typeface="Arial"/>
                <a:cs typeface="Arial"/>
                <a:sym typeface="Arial"/>
              </a:rPr>
              <a:t>Implementation</a:t>
            </a:r>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Arial"/>
              <a:ea typeface="Arial"/>
              <a:cs typeface="Arial"/>
              <a:sym typeface="Arial"/>
            </a:endParaRPr>
          </a:p>
          <a:p>
            <a:pPr marL="457200" marR="0" lvl="0" indent="0" algn="l" rtl="0">
              <a:lnSpc>
                <a:spcPct val="100000"/>
              </a:lnSpc>
              <a:spcBef>
                <a:spcPts val="0"/>
              </a:spcBef>
              <a:spcAft>
                <a:spcPts val="0"/>
              </a:spcAft>
              <a:buNone/>
            </a:pPr>
            <a:endParaRPr/>
          </a:p>
        </p:txBody>
      </p:sp>
      <p:sp>
        <p:nvSpPr>
          <p:cNvPr id="199" name="Google Shape;199;p18"/>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200" name="Google Shape;200;p18"/>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20</a:t>
            </a:fld>
            <a:endParaRPr/>
          </a:p>
        </p:txBody>
      </p:sp>
      <p:pic>
        <p:nvPicPr>
          <p:cNvPr id="201" name="Google Shape;201;p18" descr="HKBK COLLEGE OF ENGINEERING (HKBKCE) BANGALORE Reviews | Address ..."/>
          <p:cNvPicPr preferRelativeResize="0"/>
          <p:nvPr/>
        </p:nvPicPr>
        <p:blipFill rotWithShape="1">
          <a:blip r:embed="rId3">
            <a:alphaModFix/>
          </a:blip>
          <a:srcRect/>
          <a:stretch/>
        </p:blipFill>
        <p:spPr>
          <a:xfrm>
            <a:off x="-10658" y="18198"/>
            <a:ext cx="1208528" cy="1208528"/>
          </a:xfrm>
          <a:prstGeom prst="rect">
            <a:avLst/>
          </a:prstGeom>
          <a:noFill/>
          <a:ln>
            <a:noFill/>
          </a:ln>
        </p:spPr>
      </p:pic>
      <p:pic>
        <p:nvPicPr>
          <p:cNvPr id="202" name="Google Shape;202;p18" descr="Major Changes In VTU's Schemes - Careerindia"/>
          <p:cNvPicPr preferRelativeResize="0"/>
          <p:nvPr/>
        </p:nvPicPr>
        <p:blipFill rotWithShape="1">
          <a:blip r:embed="rId4">
            <a:alphaModFix/>
          </a:blip>
          <a:srcRect/>
          <a:stretch/>
        </p:blipFill>
        <p:spPr>
          <a:xfrm>
            <a:off x="10983472" y="-83049"/>
            <a:ext cx="1208528" cy="1231762"/>
          </a:xfrm>
          <a:prstGeom prst="rect">
            <a:avLst/>
          </a:prstGeom>
          <a:noFill/>
          <a:ln>
            <a:noFill/>
          </a:ln>
        </p:spPr>
      </p:pic>
      <p:pic>
        <p:nvPicPr>
          <p:cNvPr id="2" name="Picture 1" descr="A computer screen shot of a diagram">
            <a:extLst>
              <a:ext uri="{FF2B5EF4-FFF2-40B4-BE49-F238E27FC236}">
                <a16:creationId xmlns:a16="http://schemas.microsoft.com/office/drawing/2014/main" id="{DE85CF69-D20B-CBD5-AFCC-A77BBE25A6FA}"/>
              </a:ext>
            </a:extLst>
          </p:cNvPr>
          <p:cNvPicPr>
            <a:picLocks noChangeAspect="1"/>
          </p:cNvPicPr>
          <p:nvPr/>
        </p:nvPicPr>
        <p:blipFill>
          <a:blip r:embed="rId5"/>
          <a:stretch>
            <a:fillRect/>
          </a:stretch>
        </p:blipFill>
        <p:spPr>
          <a:xfrm>
            <a:off x="1197870" y="1773283"/>
            <a:ext cx="9927001" cy="37888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347278E5-BC95-0C15-39A7-179CF0718771}"/>
            </a:ext>
          </a:extLst>
        </p:cNvPr>
        <p:cNvGrpSpPr/>
        <p:nvPr/>
      </p:nvGrpSpPr>
      <p:grpSpPr>
        <a:xfrm>
          <a:off x="0" y="0"/>
          <a:ext cx="0" cy="0"/>
          <a:chOff x="0" y="0"/>
          <a:chExt cx="0" cy="0"/>
        </a:xfrm>
      </p:grpSpPr>
      <p:sp>
        <p:nvSpPr>
          <p:cNvPr id="198" name="Google Shape;198;p18">
            <a:extLst>
              <a:ext uri="{FF2B5EF4-FFF2-40B4-BE49-F238E27FC236}">
                <a16:creationId xmlns:a16="http://schemas.microsoft.com/office/drawing/2014/main" id="{649A99F8-5F68-038F-490B-D7D4443D357F}"/>
              </a:ext>
            </a:extLst>
          </p:cNvPr>
          <p:cNvSpPr txBox="1"/>
          <p:nvPr/>
        </p:nvSpPr>
        <p:spPr>
          <a:xfrm>
            <a:off x="1197875" y="538626"/>
            <a:ext cx="63012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00"/>
                </a:solidFill>
                <a:latin typeface="Arial"/>
                <a:ea typeface="Arial"/>
                <a:cs typeface="Arial"/>
                <a:sym typeface="Arial"/>
              </a:rPr>
              <a:t>Implementation</a:t>
            </a:r>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Arial"/>
              <a:ea typeface="Arial"/>
              <a:cs typeface="Arial"/>
              <a:sym typeface="Arial"/>
            </a:endParaRPr>
          </a:p>
          <a:p>
            <a:pPr marL="457200" marR="0" lvl="0" indent="0" algn="l" rtl="0">
              <a:lnSpc>
                <a:spcPct val="100000"/>
              </a:lnSpc>
              <a:spcBef>
                <a:spcPts val="0"/>
              </a:spcBef>
              <a:spcAft>
                <a:spcPts val="0"/>
              </a:spcAft>
              <a:buNone/>
            </a:pPr>
            <a:endParaRPr/>
          </a:p>
        </p:txBody>
      </p:sp>
      <p:sp>
        <p:nvSpPr>
          <p:cNvPr id="199" name="Google Shape;199;p18">
            <a:extLst>
              <a:ext uri="{FF2B5EF4-FFF2-40B4-BE49-F238E27FC236}">
                <a16:creationId xmlns:a16="http://schemas.microsoft.com/office/drawing/2014/main" id="{90A3DE05-F025-BDD2-2C94-E399AC553B8D}"/>
              </a:ext>
            </a:extLst>
          </p:cNvPr>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200" name="Google Shape;200;p18">
            <a:extLst>
              <a:ext uri="{FF2B5EF4-FFF2-40B4-BE49-F238E27FC236}">
                <a16:creationId xmlns:a16="http://schemas.microsoft.com/office/drawing/2014/main" id="{8D0F84EC-BEAE-BEF9-1BA5-6374E561CE8C}"/>
              </a:ext>
            </a:extLst>
          </p:cNvPr>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21</a:t>
            </a:fld>
            <a:endParaRPr/>
          </a:p>
        </p:txBody>
      </p:sp>
      <p:pic>
        <p:nvPicPr>
          <p:cNvPr id="201" name="Google Shape;201;p18" descr="HKBK COLLEGE OF ENGINEERING (HKBKCE) BANGALORE Reviews | Address ...">
            <a:extLst>
              <a:ext uri="{FF2B5EF4-FFF2-40B4-BE49-F238E27FC236}">
                <a16:creationId xmlns:a16="http://schemas.microsoft.com/office/drawing/2014/main" id="{79A6BA26-023D-856C-AFBF-3DBEBC783613}"/>
              </a:ext>
            </a:extLst>
          </p:cNvPr>
          <p:cNvPicPr preferRelativeResize="0"/>
          <p:nvPr/>
        </p:nvPicPr>
        <p:blipFill rotWithShape="1">
          <a:blip r:embed="rId3">
            <a:alphaModFix/>
          </a:blip>
          <a:srcRect/>
          <a:stretch/>
        </p:blipFill>
        <p:spPr>
          <a:xfrm>
            <a:off x="-10658" y="18198"/>
            <a:ext cx="1208528" cy="1208528"/>
          </a:xfrm>
          <a:prstGeom prst="rect">
            <a:avLst/>
          </a:prstGeom>
          <a:noFill/>
          <a:ln>
            <a:noFill/>
          </a:ln>
        </p:spPr>
      </p:pic>
      <p:pic>
        <p:nvPicPr>
          <p:cNvPr id="202" name="Google Shape;202;p18" descr="Major Changes In VTU's Schemes - Careerindia">
            <a:extLst>
              <a:ext uri="{FF2B5EF4-FFF2-40B4-BE49-F238E27FC236}">
                <a16:creationId xmlns:a16="http://schemas.microsoft.com/office/drawing/2014/main" id="{832821E8-0163-AB7C-4BC3-555D1B095607}"/>
              </a:ext>
            </a:extLst>
          </p:cNvPr>
          <p:cNvPicPr preferRelativeResize="0"/>
          <p:nvPr/>
        </p:nvPicPr>
        <p:blipFill rotWithShape="1">
          <a:blip r:embed="rId4">
            <a:alphaModFix/>
          </a:blip>
          <a:srcRect/>
          <a:stretch/>
        </p:blipFill>
        <p:spPr>
          <a:xfrm>
            <a:off x="10983472" y="-83049"/>
            <a:ext cx="1208528" cy="1231762"/>
          </a:xfrm>
          <a:prstGeom prst="rect">
            <a:avLst/>
          </a:prstGeom>
          <a:noFill/>
          <a:ln>
            <a:noFill/>
          </a:ln>
        </p:spPr>
      </p:pic>
      <p:pic>
        <p:nvPicPr>
          <p:cNvPr id="3" name="Picture 2" descr="A computer screen shot of a diagram">
            <a:extLst>
              <a:ext uri="{FF2B5EF4-FFF2-40B4-BE49-F238E27FC236}">
                <a16:creationId xmlns:a16="http://schemas.microsoft.com/office/drawing/2014/main" id="{013ABD99-DE86-3161-E3C4-93E1CB96F261}"/>
              </a:ext>
            </a:extLst>
          </p:cNvPr>
          <p:cNvPicPr>
            <a:picLocks noChangeAspect="1"/>
          </p:cNvPicPr>
          <p:nvPr/>
        </p:nvPicPr>
        <p:blipFill>
          <a:blip r:embed="rId5"/>
          <a:stretch>
            <a:fillRect/>
          </a:stretch>
        </p:blipFill>
        <p:spPr>
          <a:xfrm>
            <a:off x="1197870" y="1272947"/>
            <a:ext cx="9374941" cy="2430874"/>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E0556EFE-6539-BD74-9D33-E789E0F34116}"/>
              </a:ext>
            </a:extLst>
          </p:cNvPr>
          <p:cNvPicPr>
            <a:picLocks noChangeAspect="1"/>
          </p:cNvPicPr>
          <p:nvPr/>
        </p:nvPicPr>
        <p:blipFill>
          <a:blip r:embed="rId6"/>
          <a:stretch>
            <a:fillRect/>
          </a:stretch>
        </p:blipFill>
        <p:spPr>
          <a:xfrm>
            <a:off x="1197870" y="3782416"/>
            <a:ext cx="9374941" cy="2560080"/>
          </a:xfrm>
          <a:prstGeom prst="rect">
            <a:avLst/>
          </a:prstGeom>
        </p:spPr>
      </p:pic>
    </p:spTree>
    <p:extLst>
      <p:ext uri="{BB962C8B-B14F-4D97-AF65-F5344CB8AC3E}">
        <p14:creationId xmlns:p14="http://schemas.microsoft.com/office/powerpoint/2010/main" val="207945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txBox="1">
            <a:spLocks noGrp="1"/>
          </p:cNvSpPr>
          <p:nvPr>
            <p:ph type="subTitle" idx="1"/>
          </p:nvPr>
        </p:nvSpPr>
        <p:spPr>
          <a:xfrm>
            <a:off x="867701" y="1610901"/>
            <a:ext cx="10976716" cy="3501974"/>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800"/>
              </a:spcAft>
              <a:buClr>
                <a:schemeClr val="lt1"/>
              </a:buClr>
              <a:buSzPts val="2400"/>
              <a:buNone/>
            </a:pPr>
            <a:r>
              <a:rPr lang="en-US" sz="2400" dirty="0">
                <a:solidFill>
                  <a:schemeClr val="lt1"/>
                </a:solidFill>
                <a:latin typeface="Century Gothic"/>
                <a:ea typeface="Century Gothic"/>
                <a:cs typeface="Century Gothic"/>
                <a:sym typeface="Century Gothic"/>
              </a:rPr>
              <a:t>   </a:t>
            </a:r>
            <a:endParaRPr dirty="0"/>
          </a:p>
        </p:txBody>
      </p:sp>
      <p:sp>
        <p:nvSpPr>
          <p:cNvPr id="220" name="Google Shape;220;p20"/>
          <p:cNvSpPr txBox="1"/>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t>22</a:t>
            </a:fld>
            <a:endParaRPr sz="1400" b="0" i="0" u="none" strike="noStrike" cap="none">
              <a:solidFill>
                <a:srgbClr val="000000"/>
              </a:solidFill>
              <a:latin typeface="Arial"/>
              <a:ea typeface="Arial"/>
              <a:cs typeface="Arial"/>
              <a:sym typeface="Arial"/>
            </a:endParaRPr>
          </a:p>
        </p:txBody>
      </p:sp>
      <p:sp>
        <p:nvSpPr>
          <p:cNvPr id="222" name="Google Shape;222;p20"/>
          <p:cNvSpPr txBox="1">
            <a:spLocks noGrp="1"/>
          </p:cNvSpPr>
          <p:nvPr>
            <p:ph type="ctrTitle"/>
          </p:nvPr>
        </p:nvSpPr>
        <p:spPr>
          <a:xfrm>
            <a:off x="1197875" y="292100"/>
            <a:ext cx="9223800" cy="1590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sz="4000" b="1">
                <a:solidFill>
                  <a:srgbClr val="FFFF00"/>
                </a:solidFill>
              </a:rPr>
              <a:t>Proof of Submission/Acceptance/Publication</a:t>
            </a:r>
            <a:endParaRPr sz="4000"/>
          </a:p>
        </p:txBody>
      </p:sp>
      <p:pic>
        <p:nvPicPr>
          <p:cNvPr id="223" name="Google Shape;223;p20" descr="HKBK COLLEGE OF ENGINEERING (HKBKCE) BANGALORE Reviews | Address ..."/>
          <p:cNvPicPr preferRelativeResize="0"/>
          <p:nvPr/>
        </p:nvPicPr>
        <p:blipFill rotWithShape="1">
          <a:blip r:embed="rId3">
            <a:alphaModFix/>
          </a:blip>
          <a:srcRect/>
          <a:stretch/>
        </p:blipFill>
        <p:spPr>
          <a:xfrm>
            <a:off x="-10658" y="18198"/>
            <a:ext cx="1208528" cy="1208528"/>
          </a:xfrm>
          <a:prstGeom prst="rect">
            <a:avLst/>
          </a:prstGeom>
          <a:noFill/>
          <a:ln>
            <a:noFill/>
          </a:ln>
        </p:spPr>
      </p:pic>
      <p:pic>
        <p:nvPicPr>
          <p:cNvPr id="224" name="Google Shape;224;p20" descr="Major Changes In VTU's Schemes - Careerindia"/>
          <p:cNvPicPr preferRelativeResize="0"/>
          <p:nvPr/>
        </p:nvPicPr>
        <p:blipFill rotWithShape="1">
          <a:blip r:embed="rId4">
            <a:alphaModFix/>
          </a:blip>
          <a:srcRect/>
          <a:stretch/>
        </p:blipFill>
        <p:spPr>
          <a:xfrm>
            <a:off x="10983472" y="-83049"/>
            <a:ext cx="1208527" cy="1231763"/>
          </a:xfrm>
          <a:prstGeom prst="rect">
            <a:avLst/>
          </a:prstGeom>
          <a:noFill/>
          <a:ln>
            <a:noFill/>
          </a:ln>
        </p:spPr>
      </p:pic>
      <p:pic>
        <p:nvPicPr>
          <p:cNvPr id="5" name="Picture 4">
            <a:extLst>
              <a:ext uri="{FF2B5EF4-FFF2-40B4-BE49-F238E27FC236}">
                <a16:creationId xmlns:a16="http://schemas.microsoft.com/office/drawing/2014/main" id="{5A059EE5-F541-E0F6-F20F-305AA367F9A9}"/>
              </a:ext>
            </a:extLst>
          </p:cNvPr>
          <p:cNvPicPr>
            <a:picLocks noChangeAspect="1"/>
          </p:cNvPicPr>
          <p:nvPr/>
        </p:nvPicPr>
        <p:blipFill>
          <a:blip r:embed="rId5"/>
          <a:srcRect l="1548"/>
          <a:stretch>
            <a:fillRect/>
          </a:stretch>
        </p:blipFill>
        <p:spPr>
          <a:xfrm>
            <a:off x="707011" y="1883000"/>
            <a:ext cx="4977352" cy="2553056"/>
          </a:xfrm>
          <a:prstGeom prst="rect">
            <a:avLst/>
          </a:prstGeom>
        </p:spPr>
      </p:pic>
      <p:pic>
        <p:nvPicPr>
          <p:cNvPr id="7" name="Picture 6">
            <a:extLst>
              <a:ext uri="{FF2B5EF4-FFF2-40B4-BE49-F238E27FC236}">
                <a16:creationId xmlns:a16="http://schemas.microsoft.com/office/drawing/2014/main" id="{17D8E9E0-46D0-9200-9A13-14544D97ABFB}"/>
              </a:ext>
            </a:extLst>
          </p:cNvPr>
          <p:cNvPicPr>
            <a:picLocks noChangeAspect="1"/>
          </p:cNvPicPr>
          <p:nvPr/>
        </p:nvPicPr>
        <p:blipFill>
          <a:blip r:embed="rId6"/>
          <a:stretch>
            <a:fillRect/>
          </a:stretch>
        </p:blipFill>
        <p:spPr>
          <a:xfrm>
            <a:off x="5809775" y="1947697"/>
            <a:ext cx="5761548" cy="31004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927D630F-B64D-535C-5C31-398B17522470}"/>
            </a:ext>
          </a:extLst>
        </p:cNvPr>
        <p:cNvGrpSpPr/>
        <p:nvPr/>
      </p:nvGrpSpPr>
      <p:grpSpPr>
        <a:xfrm>
          <a:off x="0" y="0"/>
          <a:ext cx="0" cy="0"/>
          <a:chOff x="0" y="0"/>
          <a:chExt cx="0" cy="0"/>
        </a:xfrm>
      </p:grpSpPr>
      <p:sp>
        <p:nvSpPr>
          <p:cNvPr id="219" name="Google Shape;219;p20">
            <a:extLst>
              <a:ext uri="{FF2B5EF4-FFF2-40B4-BE49-F238E27FC236}">
                <a16:creationId xmlns:a16="http://schemas.microsoft.com/office/drawing/2014/main" id="{00D23EDB-BB92-D575-EEAC-1B13DDFF7842}"/>
              </a:ext>
            </a:extLst>
          </p:cNvPr>
          <p:cNvSpPr txBox="1">
            <a:spLocks noGrp="1"/>
          </p:cNvSpPr>
          <p:nvPr>
            <p:ph type="subTitle" idx="1"/>
          </p:nvPr>
        </p:nvSpPr>
        <p:spPr>
          <a:xfrm>
            <a:off x="867701" y="1610901"/>
            <a:ext cx="10976716" cy="3501974"/>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000"/>
              </a:spcBef>
              <a:spcAft>
                <a:spcPts val="800"/>
              </a:spcAft>
              <a:buClr>
                <a:schemeClr val="lt1"/>
              </a:buClr>
              <a:buSzPts val="2400"/>
              <a:buNone/>
            </a:pPr>
            <a:r>
              <a:rPr lang="en-US" sz="2400" dirty="0">
                <a:solidFill>
                  <a:schemeClr val="lt1"/>
                </a:solidFill>
                <a:latin typeface="Century Gothic"/>
                <a:ea typeface="Century Gothic"/>
                <a:cs typeface="Century Gothic"/>
                <a:sym typeface="Century Gothic"/>
              </a:rPr>
              <a:t>   </a:t>
            </a:r>
            <a:endParaRPr dirty="0"/>
          </a:p>
        </p:txBody>
      </p:sp>
      <p:sp>
        <p:nvSpPr>
          <p:cNvPr id="220" name="Google Shape;220;p20">
            <a:extLst>
              <a:ext uri="{FF2B5EF4-FFF2-40B4-BE49-F238E27FC236}">
                <a16:creationId xmlns:a16="http://schemas.microsoft.com/office/drawing/2014/main" id="{28F00DF1-CA6D-1DC2-4835-EC77D1D3D3C3}"/>
              </a:ext>
            </a:extLst>
          </p:cNvPr>
          <p:cNvSpPr txBox="1"/>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t>23</a:t>
            </a:fld>
            <a:endParaRPr sz="1400" b="0" i="0" u="none" strike="noStrike" cap="none">
              <a:solidFill>
                <a:srgbClr val="000000"/>
              </a:solidFill>
              <a:latin typeface="Arial"/>
              <a:ea typeface="Arial"/>
              <a:cs typeface="Arial"/>
              <a:sym typeface="Arial"/>
            </a:endParaRPr>
          </a:p>
        </p:txBody>
      </p:sp>
      <p:sp>
        <p:nvSpPr>
          <p:cNvPr id="222" name="Google Shape;222;p20">
            <a:extLst>
              <a:ext uri="{FF2B5EF4-FFF2-40B4-BE49-F238E27FC236}">
                <a16:creationId xmlns:a16="http://schemas.microsoft.com/office/drawing/2014/main" id="{E0B71E3E-70EF-BF65-E3BD-14D8F72E2097}"/>
              </a:ext>
            </a:extLst>
          </p:cNvPr>
          <p:cNvSpPr txBox="1">
            <a:spLocks noGrp="1"/>
          </p:cNvSpPr>
          <p:nvPr>
            <p:ph type="ctrTitle"/>
          </p:nvPr>
        </p:nvSpPr>
        <p:spPr>
          <a:xfrm>
            <a:off x="1197875" y="292100"/>
            <a:ext cx="9223800" cy="1590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sz="4000" b="1">
                <a:solidFill>
                  <a:srgbClr val="FFFF00"/>
                </a:solidFill>
              </a:rPr>
              <a:t>Proof of Submission/Acceptance/Publication</a:t>
            </a:r>
            <a:endParaRPr sz="4000"/>
          </a:p>
        </p:txBody>
      </p:sp>
      <p:pic>
        <p:nvPicPr>
          <p:cNvPr id="223" name="Google Shape;223;p20" descr="HKBK COLLEGE OF ENGINEERING (HKBKCE) BANGALORE Reviews | Address ...">
            <a:extLst>
              <a:ext uri="{FF2B5EF4-FFF2-40B4-BE49-F238E27FC236}">
                <a16:creationId xmlns:a16="http://schemas.microsoft.com/office/drawing/2014/main" id="{C42CC9FC-7FD6-984A-D2A6-C4FF50A289E7}"/>
              </a:ext>
            </a:extLst>
          </p:cNvPr>
          <p:cNvPicPr preferRelativeResize="0"/>
          <p:nvPr/>
        </p:nvPicPr>
        <p:blipFill rotWithShape="1">
          <a:blip r:embed="rId3">
            <a:alphaModFix/>
          </a:blip>
          <a:srcRect/>
          <a:stretch/>
        </p:blipFill>
        <p:spPr>
          <a:xfrm>
            <a:off x="-10658" y="18198"/>
            <a:ext cx="1208528" cy="1208528"/>
          </a:xfrm>
          <a:prstGeom prst="rect">
            <a:avLst/>
          </a:prstGeom>
          <a:noFill/>
          <a:ln>
            <a:noFill/>
          </a:ln>
        </p:spPr>
      </p:pic>
      <p:pic>
        <p:nvPicPr>
          <p:cNvPr id="224" name="Google Shape;224;p20" descr="Major Changes In VTU's Schemes - Careerindia">
            <a:extLst>
              <a:ext uri="{FF2B5EF4-FFF2-40B4-BE49-F238E27FC236}">
                <a16:creationId xmlns:a16="http://schemas.microsoft.com/office/drawing/2014/main" id="{4B3E38E8-7F6E-83CC-42C8-7B14AC476669}"/>
              </a:ext>
            </a:extLst>
          </p:cNvPr>
          <p:cNvPicPr preferRelativeResize="0"/>
          <p:nvPr/>
        </p:nvPicPr>
        <p:blipFill rotWithShape="1">
          <a:blip r:embed="rId4">
            <a:alphaModFix/>
          </a:blip>
          <a:srcRect/>
          <a:stretch/>
        </p:blipFill>
        <p:spPr>
          <a:xfrm>
            <a:off x="10983472" y="-83049"/>
            <a:ext cx="1208527" cy="1231763"/>
          </a:xfrm>
          <a:prstGeom prst="rect">
            <a:avLst/>
          </a:prstGeom>
          <a:noFill/>
          <a:ln>
            <a:noFill/>
          </a:ln>
        </p:spPr>
      </p:pic>
      <p:pic>
        <p:nvPicPr>
          <p:cNvPr id="3" name="Picture 2">
            <a:extLst>
              <a:ext uri="{FF2B5EF4-FFF2-40B4-BE49-F238E27FC236}">
                <a16:creationId xmlns:a16="http://schemas.microsoft.com/office/drawing/2014/main" id="{C0E0759A-339A-8CA7-B955-B6B47B9EFFEB}"/>
              </a:ext>
            </a:extLst>
          </p:cNvPr>
          <p:cNvPicPr>
            <a:picLocks noChangeAspect="1"/>
          </p:cNvPicPr>
          <p:nvPr/>
        </p:nvPicPr>
        <p:blipFill>
          <a:blip r:embed="rId5"/>
          <a:srcRect t="9333"/>
          <a:stretch>
            <a:fillRect/>
          </a:stretch>
        </p:blipFill>
        <p:spPr>
          <a:xfrm>
            <a:off x="8231762" y="1883000"/>
            <a:ext cx="2189913" cy="4316349"/>
          </a:xfrm>
          <a:prstGeom prst="rect">
            <a:avLst/>
          </a:prstGeom>
        </p:spPr>
      </p:pic>
      <p:pic>
        <p:nvPicPr>
          <p:cNvPr id="4" name="Picture 3">
            <a:extLst>
              <a:ext uri="{FF2B5EF4-FFF2-40B4-BE49-F238E27FC236}">
                <a16:creationId xmlns:a16="http://schemas.microsoft.com/office/drawing/2014/main" id="{73B11B1B-1906-E8D0-54B9-9E416A3F6ACD}"/>
              </a:ext>
            </a:extLst>
          </p:cNvPr>
          <p:cNvPicPr>
            <a:picLocks noChangeAspect="1"/>
          </p:cNvPicPr>
          <p:nvPr/>
        </p:nvPicPr>
        <p:blipFill>
          <a:blip r:embed="rId6"/>
          <a:srcRect t="20133" b="9604"/>
          <a:stretch>
            <a:fillRect/>
          </a:stretch>
        </p:blipFill>
        <p:spPr>
          <a:xfrm>
            <a:off x="1888959" y="1883000"/>
            <a:ext cx="2825860" cy="4316350"/>
          </a:xfrm>
          <a:prstGeom prst="rect">
            <a:avLst/>
          </a:prstGeom>
        </p:spPr>
      </p:pic>
    </p:spTree>
    <p:extLst>
      <p:ext uri="{BB962C8B-B14F-4D97-AF65-F5344CB8AC3E}">
        <p14:creationId xmlns:p14="http://schemas.microsoft.com/office/powerpoint/2010/main" val="240646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1"/>
          <p:cNvSpPr txBox="1"/>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t>24</a:t>
            </a:fld>
            <a:endParaRPr sz="1400" b="0" i="0" u="none" strike="noStrike" cap="none">
              <a:solidFill>
                <a:srgbClr val="000000"/>
              </a:solidFill>
              <a:latin typeface="Arial"/>
              <a:ea typeface="Arial"/>
              <a:cs typeface="Arial"/>
              <a:sym typeface="Arial"/>
            </a:endParaRPr>
          </a:p>
        </p:txBody>
      </p:sp>
      <p:sp>
        <p:nvSpPr>
          <p:cNvPr id="230" name="Google Shape;230;p21"/>
          <p:cNvSpPr txBox="1">
            <a:spLocks noGrp="1"/>
          </p:cNvSpPr>
          <p:nvPr>
            <p:ph type="ctrTitle"/>
          </p:nvPr>
        </p:nvSpPr>
        <p:spPr>
          <a:xfrm>
            <a:off x="1197881" y="1148725"/>
            <a:ext cx="9927000" cy="7356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sz="4400" b="1">
                <a:solidFill>
                  <a:srgbClr val="FFFF00"/>
                </a:solidFill>
              </a:rPr>
              <a:t>Plagiarism Report</a:t>
            </a:r>
            <a:br>
              <a:rPr lang="en-US" sz="4400" b="1"/>
            </a:br>
            <a:endParaRPr sz="4400"/>
          </a:p>
        </p:txBody>
      </p:sp>
      <p:pic>
        <p:nvPicPr>
          <p:cNvPr id="231" name="Google Shape;231;p21" descr="HKBK COLLEGE OF ENGINEERING (HKBKCE) BANGALORE Reviews | Address ..."/>
          <p:cNvPicPr preferRelativeResize="0"/>
          <p:nvPr/>
        </p:nvPicPr>
        <p:blipFill rotWithShape="1">
          <a:blip r:embed="rId3">
            <a:alphaModFix/>
          </a:blip>
          <a:srcRect/>
          <a:stretch/>
        </p:blipFill>
        <p:spPr>
          <a:xfrm>
            <a:off x="-10658" y="18198"/>
            <a:ext cx="1208528" cy="1208528"/>
          </a:xfrm>
          <a:prstGeom prst="rect">
            <a:avLst/>
          </a:prstGeom>
          <a:noFill/>
          <a:ln>
            <a:noFill/>
          </a:ln>
        </p:spPr>
      </p:pic>
      <p:pic>
        <p:nvPicPr>
          <p:cNvPr id="232" name="Google Shape;232;p21" descr="Major Changes In VTU's Schemes - Careerindia"/>
          <p:cNvPicPr preferRelativeResize="0"/>
          <p:nvPr/>
        </p:nvPicPr>
        <p:blipFill rotWithShape="1">
          <a:blip r:embed="rId4">
            <a:alphaModFix/>
          </a:blip>
          <a:srcRect/>
          <a:stretch/>
        </p:blipFill>
        <p:spPr>
          <a:xfrm>
            <a:off x="10983472" y="-83049"/>
            <a:ext cx="1208527" cy="1231763"/>
          </a:xfrm>
          <a:prstGeom prst="rect">
            <a:avLst/>
          </a:prstGeom>
          <a:noFill/>
          <a:ln>
            <a:noFill/>
          </a:ln>
        </p:spPr>
      </p:pic>
      <p:sp>
        <p:nvSpPr>
          <p:cNvPr id="235" name="Google Shape;235;p21"/>
          <p:cNvSpPr txBox="1"/>
          <p:nvPr/>
        </p:nvSpPr>
        <p:spPr>
          <a:xfrm>
            <a:off x="601109" y="5819861"/>
            <a:ext cx="1037077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dirty="0">
                <a:solidFill>
                  <a:srgbClr val="FFFF00"/>
                </a:solidFill>
                <a:latin typeface="Roboto" panose="02000000000000000000" pitchFamily="2" charset="0"/>
                <a:ea typeface="Roboto" panose="02000000000000000000" pitchFamily="2" charset="0"/>
                <a:cs typeface="Roboto" panose="02000000000000000000" pitchFamily="2" charset="0"/>
              </a:rPr>
              <a:t>Plagiarism Percentage: </a:t>
            </a: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8%		</a:t>
            </a:r>
            <a:r>
              <a:rPr lang="en-US" sz="3200" b="1" dirty="0">
                <a:solidFill>
                  <a:srgbClr val="FFFF00"/>
                </a:solidFill>
                <a:latin typeface="Roboto" panose="02000000000000000000" pitchFamily="2" charset="0"/>
                <a:ea typeface="Roboto" panose="02000000000000000000" pitchFamily="2" charset="0"/>
                <a:cs typeface="Roboto" panose="02000000000000000000" pitchFamily="2" charset="0"/>
              </a:rPr>
              <a:t>Tool Used: </a:t>
            </a: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Turnitin</a:t>
            </a:r>
            <a:endParaRPr sz="28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40AC32FA-953A-4214-CF83-993AACDAB1EB}"/>
              </a:ext>
            </a:extLst>
          </p:cNvPr>
          <p:cNvPicPr>
            <a:picLocks noChangeAspect="1"/>
          </p:cNvPicPr>
          <p:nvPr/>
        </p:nvPicPr>
        <p:blipFill>
          <a:blip r:embed="rId5"/>
          <a:srcRect r="17135"/>
          <a:stretch>
            <a:fillRect/>
          </a:stretch>
        </p:blipFill>
        <p:spPr>
          <a:xfrm>
            <a:off x="999299" y="1315001"/>
            <a:ext cx="4342310" cy="4504860"/>
          </a:xfrm>
          <a:prstGeom prst="rect">
            <a:avLst/>
          </a:prstGeom>
        </p:spPr>
      </p:pic>
      <p:pic>
        <p:nvPicPr>
          <p:cNvPr id="5" name="Picture 4">
            <a:extLst>
              <a:ext uri="{FF2B5EF4-FFF2-40B4-BE49-F238E27FC236}">
                <a16:creationId xmlns:a16="http://schemas.microsoft.com/office/drawing/2014/main" id="{5FC3D477-4672-DD43-A12E-95DE4D12CF6B}"/>
              </a:ext>
            </a:extLst>
          </p:cNvPr>
          <p:cNvPicPr>
            <a:picLocks noChangeAspect="1"/>
          </p:cNvPicPr>
          <p:nvPr/>
        </p:nvPicPr>
        <p:blipFill>
          <a:blip r:embed="rId6"/>
          <a:stretch>
            <a:fillRect/>
          </a:stretch>
        </p:blipFill>
        <p:spPr>
          <a:xfrm>
            <a:off x="5759927" y="1516525"/>
            <a:ext cx="5794705" cy="430333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FFA3FC-4AE0-06FE-0C0E-BC064820F88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2" name="Google Shape;243;p22">
            <a:extLst>
              <a:ext uri="{FF2B5EF4-FFF2-40B4-BE49-F238E27FC236}">
                <a16:creationId xmlns:a16="http://schemas.microsoft.com/office/drawing/2014/main" id="{31C65F95-1F96-95A3-2BEF-EDD728699277}"/>
              </a:ext>
            </a:extLst>
          </p:cNvPr>
          <p:cNvSpPr txBox="1">
            <a:spLocks noGrp="1"/>
          </p:cNvSpPr>
          <p:nvPr>
            <p:ph type="ctrTitle"/>
          </p:nvPr>
        </p:nvSpPr>
        <p:spPr>
          <a:xfrm>
            <a:off x="1197875" y="504597"/>
            <a:ext cx="9927000" cy="11898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sz="4400" b="1">
                <a:solidFill>
                  <a:srgbClr val="FFFF00"/>
                </a:solidFill>
              </a:rPr>
              <a:t>Demo</a:t>
            </a:r>
            <a:br>
              <a:rPr lang="en-US" sz="3200" b="1">
                <a:solidFill>
                  <a:srgbClr val="FFFF00"/>
                </a:solidFill>
              </a:rPr>
            </a:br>
            <a:endParaRPr sz="3200">
              <a:solidFill>
                <a:srgbClr val="FFFF00"/>
              </a:solidFill>
            </a:endParaRPr>
          </a:p>
        </p:txBody>
      </p:sp>
      <p:pic>
        <p:nvPicPr>
          <p:cNvPr id="3" name="Google Shape;245;p22" descr="HKBK COLLEGE OF ENGINEERING (HKBKCE) BANGALORE Reviews | Address ...">
            <a:extLst>
              <a:ext uri="{FF2B5EF4-FFF2-40B4-BE49-F238E27FC236}">
                <a16:creationId xmlns:a16="http://schemas.microsoft.com/office/drawing/2014/main" id="{DC4C97F0-078E-92B0-67B8-A11184F06370}"/>
              </a:ext>
            </a:extLst>
          </p:cNvPr>
          <p:cNvPicPr preferRelativeResize="0"/>
          <p:nvPr/>
        </p:nvPicPr>
        <p:blipFill rotWithShape="1">
          <a:blip r:embed="rId3">
            <a:alphaModFix/>
          </a:blip>
          <a:srcRect/>
          <a:stretch/>
        </p:blipFill>
        <p:spPr>
          <a:xfrm>
            <a:off x="-10658" y="18198"/>
            <a:ext cx="1208528" cy="1208528"/>
          </a:xfrm>
          <a:prstGeom prst="rect">
            <a:avLst/>
          </a:prstGeom>
          <a:noFill/>
          <a:ln>
            <a:noFill/>
          </a:ln>
        </p:spPr>
      </p:pic>
      <p:pic>
        <p:nvPicPr>
          <p:cNvPr id="7" name="Picture 6">
            <a:extLst>
              <a:ext uri="{FF2B5EF4-FFF2-40B4-BE49-F238E27FC236}">
                <a16:creationId xmlns:a16="http://schemas.microsoft.com/office/drawing/2014/main" id="{CB772CD0-FED3-F37E-D0A1-9AAD394FA5E5}"/>
              </a:ext>
            </a:extLst>
          </p:cNvPr>
          <p:cNvPicPr>
            <a:picLocks noChangeAspect="1"/>
          </p:cNvPicPr>
          <p:nvPr/>
        </p:nvPicPr>
        <p:blipFill>
          <a:blip r:embed="rId4"/>
          <a:stretch>
            <a:fillRect/>
          </a:stretch>
        </p:blipFill>
        <p:spPr>
          <a:xfrm>
            <a:off x="1335520" y="1226726"/>
            <a:ext cx="9548788" cy="4859117"/>
          </a:xfrm>
          <a:prstGeom prst="rect">
            <a:avLst/>
          </a:prstGeom>
        </p:spPr>
      </p:pic>
      <p:sp>
        <p:nvSpPr>
          <p:cNvPr id="8" name="TextBox 7">
            <a:extLst>
              <a:ext uri="{FF2B5EF4-FFF2-40B4-BE49-F238E27FC236}">
                <a16:creationId xmlns:a16="http://schemas.microsoft.com/office/drawing/2014/main" id="{6BD50EF7-99FC-686A-5F81-3180608BC178}"/>
              </a:ext>
            </a:extLst>
          </p:cNvPr>
          <p:cNvSpPr txBox="1"/>
          <p:nvPr/>
        </p:nvSpPr>
        <p:spPr>
          <a:xfrm>
            <a:off x="5437235" y="6076336"/>
            <a:ext cx="922047" cy="307777"/>
          </a:xfrm>
          <a:prstGeom prst="rect">
            <a:avLst/>
          </a:prstGeom>
          <a:noFill/>
        </p:spPr>
        <p:txBody>
          <a:bodyPr wrap="none" rtlCol="0">
            <a:spAutoFit/>
          </a:bodyPr>
          <a:lstStyle/>
          <a:p>
            <a:r>
              <a:rPr lang="en-US" dirty="0">
                <a:solidFill>
                  <a:schemeClr val="bg1"/>
                </a:solidFill>
              </a:rPr>
              <a:t>Workflow</a:t>
            </a:r>
          </a:p>
        </p:txBody>
      </p:sp>
    </p:spTree>
    <p:extLst>
      <p:ext uri="{BB962C8B-B14F-4D97-AF65-F5344CB8AC3E}">
        <p14:creationId xmlns:p14="http://schemas.microsoft.com/office/powerpoint/2010/main" val="688405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3"/>
          <p:cNvSpPr txBox="1"/>
          <p:nvPr/>
        </p:nvSpPr>
        <p:spPr>
          <a:xfrm>
            <a:off x="1282801" y="632655"/>
            <a:ext cx="88686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800" b="1" i="0" u="none" strike="noStrike" cap="none">
                <a:solidFill>
                  <a:srgbClr val="FFFF00"/>
                </a:solidFill>
              </a:rPr>
              <a:t>Results / Outpu</a:t>
            </a:r>
            <a:r>
              <a:rPr lang="en-US" sz="3800" b="1">
                <a:solidFill>
                  <a:srgbClr val="FFFF00"/>
                </a:solidFill>
              </a:rPr>
              <a:t>t</a:t>
            </a:r>
            <a:endParaRPr sz="1600" b="1"/>
          </a:p>
        </p:txBody>
      </p:sp>
      <p:sp>
        <p:nvSpPr>
          <p:cNvPr id="252" name="Google Shape;252;p23"/>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253" name="Google Shape;253;p23"/>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26</a:t>
            </a:fld>
            <a:endParaRPr/>
          </a:p>
        </p:txBody>
      </p:sp>
      <p:pic>
        <p:nvPicPr>
          <p:cNvPr id="254" name="Google Shape;254;p23"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255" name="Google Shape;255;p23"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pic>
        <p:nvPicPr>
          <p:cNvPr id="2" name="Picture 1">
            <a:extLst>
              <a:ext uri="{FF2B5EF4-FFF2-40B4-BE49-F238E27FC236}">
                <a16:creationId xmlns:a16="http://schemas.microsoft.com/office/drawing/2014/main" id="{AB647567-C1C2-39C7-91D8-635C7E4AE6BC}"/>
              </a:ext>
            </a:extLst>
          </p:cNvPr>
          <p:cNvPicPr>
            <a:picLocks noChangeAspect="1"/>
          </p:cNvPicPr>
          <p:nvPr/>
        </p:nvPicPr>
        <p:blipFill>
          <a:blip r:embed="rId5"/>
          <a:stretch>
            <a:fillRect/>
          </a:stretch>
        </p:blipFill>
        <p:spPr>
          <a:xfrm>
            <a:off x="1885152" y="1265159"/>
            <a:ext cx="8884448" cy="4692811"/>
          </a:xfrm>
          <a:prstGeom prst="rect">
            <a:avLst/>
          </a:prstGeom>
        </p:spPr>
      </p:pic>
      <p:sp>
        <p:nvSpPr>
          <p:cNvPr id="4" name="TextBox 3">
            <a:extLst>
              <a:ext uri="{FF2B5EF4-FFF2-40B4-BE49-F238E27FC236}">
                <a16:creationId xmlns:a16="http://schemas.microsoft.com/office/drawing/2014/main" id="{9A41BF64-8530-31E0-C014-0005D36065D1}"/>
              </a:ext>
            </a:extLst>
          </p:cNvPr>
          <p:cNvSpPr txBox="1"/>
          <p:nvPr/>
        </p:nvSpPr>
        <p:spPr>
          <a:xfrm>
            <a:off x="3043989" y="5951113"/>
            <a:ext cx="6104020" cy="376834"/>
          </a:xfrm>
          <a:prstGeom prst="rect">
            <a:avLst/>
          </a:prstGeom>
          <a:noFill/>
        </p:spPr>
        <p:txBody>
          <a:bodyPr wrap="square">
            <a:spAutoFit/>
          </a:bodyPr>
          <a:lstStyle/>
          <a:p>
            <a:pPr marL="228600" algn="ctr">
              <a:lnSpc>
                <a:spcPct val="150000"/>
              </a:lnSpc>
              <a:buNone/>
            </a:pPr>
            <a:r>
              <a:rPr lang="en-US" sz="1400" b="1" dirty="0">
                <a:solidFill>
                  <a:schemeClr val="bg1"/>
                </a:solidFill>
                <a:effectLst/>
                <a:latin typeface="Times New Roman" panose="02020603050405020304" pitchFamily="18" charset="0"/>
                <a:ea typeface="Times New Roman" panose="02020603050405020304" pitchFamily="18" charset="0"/>
              </a:rPr>
              <a:t>User Interface</a:t>
            </a:r>
            <a:endParaRPr lang="en-IN" sz="1400" b="1" dirty="0">
              <a:solidFill>
                <a:schemeClr val="bg1"/>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BD23716A-0397-C4E1-DC4B-2E2A2F6307A3}"/>
            </a:ext>
          </a:extLst>
        </p:cNvPr>
        <p:cNvGrpSpPr/>
        <p:nvPr/>
      </p:nvGrpSpPr>
      <p:grpSpPr>
        <a:xfrm>
          <a:off x="0" y="0"/>
          <a:ext cx="0" cy="0"/>
          <a:chOff x="0" y="0"/>
          <a:chExt cx="0" cy="0"/>
        </a:xfrm>
      </p:grpSpPr>
      <p:sp>
        <p:nvSpPr>
          <p:cNvPr id="251" name="Google Shape;251;p23">
            <a:extLst>
              <a:ext uri="{FF2B5EF4-FFF2-40B4-BE49-F238E27FC236}">
                <a16:creationId xmlns:a16="http://schemas.microsoft.com/office/drawing/2014/main" id="{DEE1F69E-7278-6768-DD32-79B70301496E}"/>
              </a:ext>
            </a:extLst>
          </p:cNvPr>
          <p:cNvSpPr txBox="1"/>
          <p:nvPr/>
        </p:nvSpPr>
        <p:spPr>
          <a:xfrm>
            <a:off x="1282801" y="632655"/>
            <a:ext cx="88686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800" b="1" i="0" u="none" strike="noStrike" cap="none">
                <a:solidFill>
                  <a:srgbClr val="FFFF00"/>
                </a:solidFill>
              </a:rPr>
              <a:t>Results / Outpu</a:t>
            </a:r>
            <a:r>
              <a:rPr lang="en-US" sz="3800" b="1">
                <a:solidFill>
                  <a:srgbClr val="FFFF00"/>
                </a:solidFill>
              </a:rPr>
              <a:t>t</a:t>
            </a:r>
            <a:endParaRPr sz="1600" b="1"/>
          </a:p>
        </p:txBody>
      </p:sp>
      <p:sp>
        <p:nvSpPr>
          <p:cNvPr id="252" name="Google Shape;252;p23">
            <a:extLst>
              <a:ext uri="{FF2B5EF4-FFF2-40B4-BE49-F238E27FC236}">
                <a16:creationId xmlns:a16="http://schemas.microsoft.com/office/drawing/2014/main" id="{DC494C75-AC32-972E-489F-2A3D39D80250}"/>
              </a:ext>
            </a:extLst>
          </p:cNvPr>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253" name="Google Shape;253;p23">
            <a:extLst>
              <a:ext uri="{FF2B5EF4-FFF2-40B4-BE49-F238E27FC236}">
                <a16:creationId xmlns:a16="http://schemas.microsoft.com/office/drawing/2014/main" id="{E3AE9EB7-B80D-5218-94B6-F6FFEEE9597F}"/>
              </a:ext>
            </a:extLst>
          </p:cNvPr>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27</a:t>
            </a:fld>
            <a:endParaRPr/>
          </a:p>
        </p:txBody>
      </p:sp>
      <p:pic>
        <p:nvPicPr>
          <p:cNvPr id="254" name="Google Shape;254;p23" descr="Major Changes In VTU's Schemes - Careerindia">
            <a:extLst>
              <a:ext uri="{FF2B5EF4-FFF2-40B4-BE49-F238E27FC236}">
                <a16:creationId xmlns:a16="http://schemas.microsoft.com/office/drawing/2014/main" id="{79761B08-E24F-5206-4822-D1050E644D20}"/>
              </a:ext>
            </a:extLst>
          </p:cNvPr>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255" name="Google Shape;255;p23" descr="HKBK COLLEGE OF ENGINEERING (HKBKCE) BANGALORE Reviews | Address ...">
            <a:extLst>
              <a:ext uri="{FF2B5EF4-FFF2-40B4-BE49-F238E27FC236}">
                <a16:creationId xmlns:a16="http://schemas.microsoft.com/office/drawing/2014/main" id="{61181AC0-F720-F733-F755-BB65D04385A2}"/>
              </a:ext>
            </a:extLst>
          </p:cNvPr>
          <p:cNvPicPr preferRelativeResize="0"/>
          <p:nvPr/>
        </p:nvPicPr>
        <p:blipFill rotWithShape="1">
          <a:blip r:embed="rId4">
            <a:alphaModFix/>
          </a:blip>
          <a:srcRect/>
          <a:stretch/>
        </p:blipFill>
        <p:spPr>
          <a:xfrm>
            <a:off x="-10658" y="18198"/>
            <a:ext cx="1208528" cy="1208528"/>
          </a:xfrm>
          <a:prstGeom prst="rect">
            <a:avLst/>
          </a:prstGeom>
          <a:noFill/>
          <a:ln>
            <a:noFill/>
          </a:ln>
        </p:spPr>
      </p:pic>
      <p:pic>
        <p:nvPicPr>
          <p:cNvPr id="3" name="Picture 2">
            <a:extLst>
              <a:ext uri="{FF2B5EF4-FFF2-40B4-BE49-F238E27FC236}">
                <a16:creationId xmlns:a16="http://schemas.microsoft.com/office/drawing/2014/main" id="{93552164-0EB3-BCFF-A981-0FBABDEE02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8750" y="1224144"/>
            <a:ext cx="9083842" cy="4774840"/>
          </a:xfrm>
          <a:prstGeom prst="rect">
            <a:avLst/>
          </a:prstGeom>
          <a:noFill/>
          <a:ln>
            <a:noFill/>
          </a:ln>
        </p:spPr>
      </p:pic>
      <p:sp>
        <p:nvSpPr>
          <p:cNvPr id="5" name="TextBox 4">
            <a:extLst>
              <a:ext uri="{FF2B5EF4-FFF2-40B4-BE49-F238E27FC236}">
                <a16:creationId xmlns:a16="http://schemas.microsoft.com/office/drawing/2014/main" id="{A3AF08D7-5EEE-DE32-AA74-B7F289E19008}"/>
              </a:ext>
            </a:extLst>
          </p:cNvPr>
          <p:cNvSpPr txBox="1"/>
          <p:nvPr/>
        </p:nvSpPr>
        <p:spPr>
          <a:xfrm>
            <a:off x="3038661" y="5974261"/>
            <a:ext cx="6104020" cy="376834"/>
          </a:xfrm>
          <a:prstGeom prst="rect">
            <a:avLst/>
          </a:prstGeom>
          <a:noFill/>
        </p:spPr>
        <p:txBody>
          <a:bodyPr wrap="square">
            <a:spAutoFit/>
          </a:bodyPr>
          <a:lstStyle/>
          <a:p>
            <a:pPr marL="228600" algn="ctr">
              <a:lnSpc>
                <a:spcPct val="150000"/>
              </a:lnSpc>
              <a:buNone/>
            </a:pPr>
            <a:r>
              <a:rPr lang="en-US" sz="1400" b="1" dirty="0">
                <a:solidFill>
                  <a:schemeClr val="bg1"/>
                </a:solidFill>
                <a:effectLst/>
                <a:latin typeface="Times New Roman" panose="02020603050405020304" pitchFamily="18" charset="0"/>
                <a:ea typeface="Times New Roman" panose="02020603050405020304" pitchFamily="18" charset="0"/>
              </a:rPr>
              <a:t>Testing different Infected files(jpg, pdf, zip)</a:t>
            </a:r>
            <a:endParaRPr lang="en-IN" sz="14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28228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5E8F83B7-12FE-FFB5-F523-26B14A30A773}"/>
            </a:ext>
          </a:extLst>
        </p:cNvPr>
        <p:cNvGrpSpPr/>
        <p:nvPr/>
      </p:nvGrpSpPr>
      <p:grpSpPr>
        <a:xfrm>
          <a:off x="0" y="0"/>
          <a:ext cx="0" cy="0"/>
          <a:chOff x="0" y="0"/>
          <a:chExt cx="0" cy="0"/>
        </a:xfrm>
      </p:grpSpPr>
      <p:sp>
        <p:nvSpPr>
          <p:cNvPr id="251" name="Google Shape;251;p23">
            <a:extLst>
              <a:ext uri="{FF2B5EF4-FFF2-40B4-BE49-F238E27FC236}">
                <a16:creationId xmlns:a16="http://schemas.microsoft.com/office/drawing/2014/main" id="{84DE003B-B03D-D04E-5659-263EFF373187}"/>
              </a:ext>
            </a:extLst>
          </p:cNvPr>
          <p:cNvSpPr txBox="1"/>
          <p:nvPr/>
        </p:nvSpPr>
        <p:spPr>
          <a:xfrm>
            <a:off x="1282801" y="632655"/>
            <a:ext cx="88686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800" b="1" i="0" u="none" strike="noStrike" cap="none">
                <a:solidFill>
                  <a:srgbClr val="FFFF00"/>
                </a:solidFill>
              </a:rPr>
              <a:t>Results / Outpu</a:t>
            </a:r>
            <a:r>
              <a:rPr lang="en-US" sz="3800" b="1">
                <a:solidFill>
                  <a:srgbClr val="FFFF00"/>
                </a:solidFill>
              </a:rPr>
              <a:t>t</a:t>
            </a:r>
            <a:endParaRPr sz="1600" b="1"/>
          </a:p>
        </p:txBody>
      </p:sp>
      <p:sp>
        <p:nvSpPr>
          <p:cNvPr id="252" name="Google Shape;252;p23">
            <a:extLst>
              <a:ext uri="{FF2B5EF4-FFF2-40B4-BE49-F238E27FC236}">
                <a16:creationId xmlns:a16="http://schemas.microsoft.com/office/drawing/2014/main" id="{44EBAE8C-F39F-3158-98A8-649AD327BDA9}"/>
              </a:ext>
            </a:extLst>
          </p:cNvPr>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253" name="Google Shape;253;p23">
            <a:extLst>
              <a:ext uri="{FF2B5EF4-FFF2-40B4-BE49-F238E27FC236}">
                <a16:creationId xmlns:a16="http://schemas.microsoft.com/office/drawing/2014/main" id="{AD9931B5-C6D1-4E78-93D6-CB59BAFB93C8}"/>
              </a:ext>
            </a:extLst>
          </p:cNvPr>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28</a:t>
            </a:fld>
            <a:endParaRPr/>
          </a:p>
        </p:txBody>
      </p:sp>
      <p:pic>
        <p:nvPicPr>
          <p:cNvPr id="254" name="Google Shape;254;p23" descr="Major Changes In VTU's Schemes - Careerindia">
            <a:extLst>
              <a:ext uri="{FF2B5EF4-FFF2-40B4-BE49-F238E27FC236}">
                <a16:creationId xmlns:a16="http://schemas.microsoft.com/office/drawing/2014/main" id="{2B837D51-A887-05A7-B77D-AFA1DFAA2F33}"/>
              </a:ext>
            </a:extLst>
          </p:cNvPr>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255" name="Google Shape;255;p23" descr="HKBK COLLEGE OF ENGINEERING (HKBKCE) BANGALORE Reviews | Address ...">
            <a:extLst>
              <a:ext uri="{FF2B5EF4-FFF2-40B4-BE49-F238E27FC236}">
                <a16:creationId xmlns:a16="http://schemas.microsoft.com/office/drawing/2014/main" id="{D56EA137-54DF-C316-49E2-E6B6DCE74348}"/>
              </a:ext>
            </a:extLst>
          </p:cNvPr>
          <p:cNvPicPr preferRelativeResize="0"/>
          <p:nvPr/>
        </p:nvPicPr>
        <p:blipFill rotWithShape="1">
          <a:blip r:embed="rId4">
            <a:alphaModFix/>
          </a:blip>
          <a:srcRect/>
          <a:stretch/>
        </p:blipFill>
        <p:spPr>
          <a:xfrm>
            <a:off x="-10658" y="18198"/>
            <a:ext cx="1208528" cy="1208528"/>
          </a:xfrm>
          <a:prstGeom prst="rect">
            <a:avLst/>
          </a:prstGeom>
          <a:noFill/>
          <a:ln>
            <a:noFill/>
          </a:ln>
        </p:spPr>
      </p:pic>
      <p:pic>
        <p:nvPicPr>
          <p:cNvPr id="3" name="Picture 2">
            <a:extLst>
              <a:ext uri="{FF2B5EF4-FFF2-40B4-BE49-F238E27FC236}">
                <a16:creationId xmlns:a16="http://schemas.microsoft.com/office/drawing/2014/main" id="{AB120E0A-4FC0-5501-A8BB-C3DC06E6E9F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5215" y="1226726"/>
            <a:ext cx="8542221" cy="4506268"/>
          </a:xfrm>
          <a:prstGeom prst="rect">
            <a:avLst/>
          </a:prstGeom>
          <a:noFill/>
          <a:ln>
            <a:noFill/>
          </a:ln>
        </p:spPr>
      </p:pic>
      <p:sp>
        <p:nvSpPr>
          <p:cNvPr id="5" name="TextBox 4">
            <a:extLst>
              <a:ext uri="{FF2B5EF4-FFF2-40B4-BE49-F238E27FC236}">
                <a16:creationId xmlns:a16="http://schemas.microsoft.com/office/drawing/2014/main" id="{63300EBF-62E3-27C2-BC56-3A53E04018B7}"/>
              </a:ext>
            </a:extLst>
          </p:cNvPr>
          <p:cNvSpPr txBox="1"/>
          <p:nvPr/>
        </p:nvSpPr>
        <p:spPr>
          <a:xfrm>
            <a:off x="2795337" y="5848511"/>
            <a:ext cx="6104020" cy="376834"/>
          </a:xfrm>
          <a:prstGeom prst="rect">
            <a:avLst/>
          </a:prstGeom>
          <a:noFill/>
        </p:spPr>
        <p:txBody>
          <a:bodyPr wrap="square">
            <a:spAutoFit/>
          </a:bodyPr>
          <a:lstStyle/>
          <a:p>
            <a:pPr marL="228600" algn="ctr">
              <a:lnSpc>
                <a:spcPct val="150000"/>
              </a:lnSpc>
              <a:buNone/>
            </a:pPr>
            <a:r>
              <a:rPr lang="en-IN" sz="1400" b="1" dirty="0">
                <a:solidFill>
                  <a:schemeClr val="bg1"/>
                </a:solidFill>
                <a:effectLst/>
                <a:latin typeface="Times New Roman" panose="02020603050405020304" pitchFamily="18" charset="0"/>
                <a:ea typeface="Times New Roman" panose="02020603050405020304" pitchFamily="18" charset="0"/>
              </a:rPr>
              <a:t>Filter feature</a:t>
            </a:r>
          </a:p>
        </p:txBody>
      </p:sp>
    </p:spTree>
    <p:extLst>
      <p:ext uri="{BB962C8B-B14F-4D97-AF65-F5344CB8AC3E}">
        <p14:creationId xmlns:p14="http://schemas.microsoft.com/office/powerpoint/2010/main" val="784679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4"/>
          <p:cNvSpPr txBox="1"/>
          <p:nvPr/>
        </p:nvSpPr>
        <p:spPr>
          <a:xfrm>
            <a:off x="1197875" y="469862"/>
            <a:ext cx="9785700" cy="58477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3600"/>
              <a:buFont typeface="Arial"/>
              <a:buNone/>
            </a:pPr>
            <a:r>
              <a:rPr lang="en-US" sz="3700" b="1" i="0" u="none" strike="noStrike" cap="none" dirty="0">
                <a:solidFill>
                  <a:srgbClr val="FFFF00"/>
                </a:solidFill>
                <a:latin typeface="Arial"/>
                <a:ea typeface="Arial"/>
                <a:cs typeface="Arial"/>
                <a:sym typeface="Arial"/>
              </a:rPr>
              <a:t>Conclusion</a:t>
            </a:r>
            <a:endParaRPr sz="3700" b="1" i="0" u="none" strike="noStrike" cap="none" dirty="0">
              <a:solidFill>
                <a:srgbClr val="FFFF00"/>
              </a:solidFill>
              <a:latin typeface="Arial"/>
              <a:ea typeface="Arial"/>
              <a:cs typeface="Arial"/>
              <a:sym typeface="Arial"/>
            </a:endParaRPr>
          </a:p>
          <a:p>
            <a:pPr marL="0" marR="0" lvl="0" indent="0" algn="l" rtl="0">
              <a:spcBef>
                <a:spcPts val="0"/>
              </a:spcBef>
              <a:spcAft>
                <a:spcPts val="0"/>
              </a:spcAft>
              <a:buClr>
                <a:srgbClr val="000000"/>
              </a:buClr>
              <a:buSzPts val="3600"/>
              <a:buFont typeface="Arial"/>
              <a:buNone/>
            </a:pPr>
            <a:endParaRPr sz="1200" b="1" dirty="0">
              <a:solidFill>
                <a:srgbClr val="FFFF00"/>
              </a:solidFill>
            </a:endParaRPr>
          </a:p>
          <a:p>
            <a:pPr marL="0" lvl="0" indent="0" algn="just" rtl="0">
              <a:spcBef>
                <a:spcPts val="1200"/>
              </a:spcBef>
              <a:spcAft>
                <a:spcPts val="0"/>
              </a:spcAft>
              <a:buNone/>
            </a:pPr>
            <a:r>
              <a:rPr lang="en-US" sz="2000" b="1" dirty="0">
                <a:solidFill>
                  <a:srgbClr val="FFFF00"/>
                </a:solidFill>
                <a:latin typeface="Roboto"/>
                <a:ea typeface="Roboto"/>
                <a:cs typeface="Roboto"/>
                <a:sym typeface="Roboto"/>
              </a:rPr>
              <a:t>Key Achievements:</a:t>
            </a:r>
            <a:endParaRPr sz="2000" b="1" dirty="0">
              <a:solidFill>
                <a:srgbClr val="FFFF00"/>
              </a:solidFill>
              <a:latin typeface="Roboto"/>
              <a:ea typeface="Roboto"/>
              <a:cs typeface="Roboto"/>
              <a:sym typeface="Roboto"/>
            </a:endParaRPr>
          </a:p>
          <a:p>
            <a:pPr marL="457200" lvl="0" indent="-336550" algn="just" rtl="0">
              <a:spcBef>
                <a:spcPts val="600"/>
              </a:spcBef>
              <a:spcAft>
                <a:spcPts val="0"/>
              </a:spcAft>
              <a:buClr>
                <a:schemeClr val="lt1"/>
              </a:buClr>
              <a:buSzPts val="1700"/>
              <a:buFont typeface="Roboto"/>
              <a:buChar char="●"/>
            </a:pP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Built an automated </a:t>
            </a: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cyberthreat intelligence workflow</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in n8n integrating multiple threat feeds and APIs.</a:t>
            </a:r>
          </a:p>
          <a:p>
            <a:pPr marL="457200" lvl="0" indent="-336550" algn="just" rtl="0">
              <a:spcBef>
                <a:spcPts val="600"/>
              </a:spcBef>
              <a:spcAft>
                <a:spcPts val="0"/>
              </a:spcAft>
              <a:buClr>
                <a:schemeClr val="lt1"/>
              </a:buClr>
              <a:buSzPts val="1700"/>
              <a:buFont typeface="Roboto"/>
              <a:buChar char="●"/>
            </a:pP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Successfully implemented </a:t>
            </a: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real-time alerting and enrichment</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enabling faster incident response.</a:t>
            </a:r>
          </a:p>
          <a:p>
            <a:pPr marL="457200" lvl="0" indent="-336550" algn="just" rtl="0">
              <a:spcBef>
                <a:spcPts val="600"/>
              </a:spcBef>
              <a:spcAft>
                <a:spcPts val="0"/>
              </a:spcAft>
              <a:buClr>
                <a:schemeClr val="lt1"/>
              </a:buClr>
              <a:buSzPts val="1700"/>
              <a:buFont typeface="Roboto"/>
              <a:buChar char="●"/>
            </a:pP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Designed modular pipelines that allow </a:t>
            </a: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scalability and easy integration</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with existing security infrastructure (e.g., SIEM, SOC tools).</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just" rtl="0">
              <a:spcBef>
                <a:spcPts val="600"/>
              </a:spcBef>
              <a:spcAft>
                <a:spcPts val="0"/>
              </a:spcAft>
              <a:buNone/>
            </a:pPr>
            <a:r>
              <a:rPr lang="en-US" sz="2000" b="1" dirty="0">
                <a:solidFill>
                  <a:srgbClr val="FFFF00"/>
                </a:solidFill>
                <a:latin typeface="Roboto"/>
                <a:ea typeface="Roboto"/>
                <a:cs typeface="Roboto"/>
                <a:sym typeface="Roboto"/>
              </a:rPr>
              <a:t>What Worked Well:</a:t>
            </a:r>
            <a:endParaRPr sz="2000" b="1" dirty="0">
              <a:solidFill>
                <a:srgbClr val="FFFF00"/>
              </a:solidFill>
              <a:latin typeface="Roboto"/>
              <a:ea typeface="Roboto"/>
              <a:cs typeface="Roboto"/>
              <a:sym typeface="Roboto"/>
            </a:endParaRPr>
          </a:p>
          <a:p>
            <a:pPr marL="457200" lvl="0" indent="-336550" algn="just" rtl="0">
              <a:spcBef>
                <a:spcPts val="600"/>
              </a:spcBef>
              <a:spcAft>
                <a:spcPts val="0"/>
              </a:spcAft>
              <a:buClr>
                <a:schemeClr val="lt1"/>
              </a:buClr>
              <a:buSzPts val="17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n8n’s low-code automation</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streamlined the creation of complex workflows with minimal overhead.</a:t>
            </a:r>
          </a:p>
          <a:p>
            <a:pPr marL="457200" lvl="0" indent="-336550" algn="just" rtl="0">
              <a:spcBef>
                <a:spcPts val="600"/>
              </a:spcBef>
              <a:spcAft>
                <a:spcPts val="0"/>
              </a:spcAft>
              <a:buClr>
                <a:schemeClr val="lt1"/>
              </a:buClr>
              <a:buSzPts val="17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API integrations</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(threat intelligence platforms, malware databases, and OSINT sources) provided enriched and contextualized threat data.</a:t>
            </a:r>
          </a:p>
          <a:p>
            <a:pPr marL="457200" lvl="0" indent="-336550" algn="just" rtl="0">
              <a:spcBef>
                <a:spcPts val="600"/>
              </a:spcBef>
              <a:spcAft>
                <a:spcPts val="0"/>
              </a:spcAft>
              <a:buClr>
                <a:schemeClr val="lt1"/>
              </a:buClr>
              <a:buSzPts val="1700"/>
              <a:buFont typeface="Roboto"/>
              <a:buChar char="●"/>
            </a:pPr>
            <a:r>
              <a:rPr lang="en-US" alt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Event-driven triggers</a:t>
            </a:r>
            <a:r>
              <a:rPr lang="en-US" altLang="en-US" sz="2000" dirty="0">
                <a:solidFill>
                  <a:schemeClr val="bg1"/>
                </a:solidFill>
                <a:latin typeface="Roboto" panose="02000000000000000000" pitchFamily="2" charset="0"/>
                <a:ea typeface="Roboto" panose="02000000000000000000" pitchFamily="2" charset="0"/>
                <a:cs typeface="Roboto" panose="02000000000000000000" pitchFamily="2" charset="0"/>
              </a:rPr>
              <a:t> ensured timely detection and response, reducing manual effort in monitoring.</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262" name="Google Shape;262;p24"/>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dirty="0">
                <a:solidFill>
                  <a:schemeClr val="dk1"/>
                </a:solidFill>
                <a:latin typeface="Arial"/>
                <a:ea typeface="Arial"/>
                <a:cs typeface="Arial"/>
                <a:sym typeface="Arial"/>
              </a:rPr>
              <a:t>Department</a:t>
            </a:r>
            <a:r>
              <a:rPr lang="en-US" sz="1800" b="1" i="0" u="none" strike="noStrike" cap="none" dirty="0">
                <a:solidFill>
                  <a:srgbClr val="CDE585"/>
                </a:solidFill>
                <a:latin typeface="Arial"/>
                <a:ea typeface="Arial"/>
                <a:cs typeface="Arial"/>
                <a:sym typeface="Arial"/>
              </a:rPr>
              <a:t> </a:t>
            </a:r>
            <a:r>
              <a:rPr lang="en-US" sz="1800" b="1" i="0" u="none" strike="noStrike" cap="none" dirty="0">
                <a:solidFill>
                  <a:schemeClr val="dk1"/>
                </a:solidFill>
                <a:latin typeface="Arial"/>
                <a:ea typeface="Arial"/>
                <a:cs typeface="Arial"/>
                <a:sym typeface="Arial"/>
              </a:rPr>
              <a:t>of Computer Science &amp; Engineering, HKBKCE-VTU</a:t>
            </a:r>
            <a:endParaRPr sz="1400" b="1" i="0" u="none" strike="noStrike" cap="none" dirty="0">
              <a:solidFill>
                <a:schemeClr val="dk1"/>
              </a:solidFill>
              <a:latin typeface="Arial"/>
              <a:ea typeface="Arial"/>
              <a:cs typeface="Arial"/>
              <a:sym typeface="Arial"/>
            </a:endParaRPr>
          </a:p>
        </p:txBody>
      </p:sp>
      <p:sp>
        <p:nvSpPr>
          <p:cNvPr id="263" name="Google Shape;263;p24"/>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29</a:t>
            </a:fld>
            <a:endParaRPr/>
          </a:p>
        </p:txBody>
      </p:sp>
      <p:pic>
        <p:nvPicPr>
          <p:cNvPr id="264" name="Google Shape;264;p24" descr="Major Changes In VTU's Schemes - Careerindia"/>
          <p:cNvPicPr preferRelativeResize="0"/>
          <p:nvPr/>
        </p:nvPicPr>
        <p:blipFill rotWithShape="1">
          <a:blip r:embed="rId3">
            <a:alphaModFix/>
          </a:blip>
          <a:srcRect/>
          <a:stretch/>
        </p:blipFill>
        <p:spPr>
          <a:xfrm>
            <a:off x="10983472" y="-73217"/>
            <a:ext cx="1208528" cy="1231762"/>
          </a:xfrm>
          <a:prstGeom prst="rect">
            <a:avLst/>
          </a:prstGeom>
          <a:noFill/>
          <a:ln>
            <a:noFill/>
          </a:ln>
        </p:spPr>
      </p:pic>
      <p:pic>
        <p:nvPicPr>
          <p:cNvPr id="265" name="Google Shape;265;p24"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5"/>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60" name="Google Shape;60;p5"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61" name="Google Shape;61;p5"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62" name="Google Shape;62;p5"/>
          <p:cNvSpPr txBox="1"/>
          <p:nvPr/>
        </p:nvSpPr>
        <p:spPr>
          <a:xfrm>
            <a:off x="1197875" y="532825"/>
            <a:ext cx="9785700" cy="57399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3600"/>
              <a:buFont typeface="Arial"/>
              <a:buNone/>
            </a:pPr>
            <a:r>
              <a:rPr lang="en-US" sz="3700" b="1" i="0" u="none" strike="noStrike" cap="none" dirty="0">
                <a:solidFill>
                  <a:srgbClr val="FFFF00"/>
                </a:solidFill>
                <a:latin typeface="Arial"/>
                <a:ea typeface="Arial"/>
                <a:cs typeface="Arial"/>
                <a:sym typeface="Arial"/>
              </a:rPr>
              <a:t>Abstrac</a:t>
            </a:r>
            <a:r>
              <a:rPr lang="en-US" sz="3700" b="1" dirty="0">
                <a:solidFill>
                  <a:srgbClr val="FFFF00"/>
                </a:solidFill>
              </a:rPr>
              <a:t>t</a:t>
            </a:r>
            <a:endParaRPr sz="3700" b="1" dirty="0">
              <a:solidFill>
                <a:srgbClr val="FFFF00"/>
              </a:solidFill>
            </a:endParaRPr>
          </a:p>
          <a:p>
            <a:pPr marL="0" marR="0" lvl="0" indent="0" algn="l" rtl="0">
              <a:spcBef>
                <a:spcPts val="0"/>
              </a:spcBef>
              <a:spcAft>
                <a:spcPts val="0"/>
              </a:spcAft>
              <a:buClr>
                <a:srgbClr val="000000"/>
              </a:buClr>
              <a:buSzPts val="3600"/>
              <a:buFont typeface="Arial"/>
              <a:buNone/>
            </a:pPr>
            <a:endParaRPr sz="500" b="1" dirty="0">
              <a:solidFill>
                <a:srgbClr val="FFFF00"/>
              </a:solidFill>
            </a:endParaRPr>
          </a:p>
          <a:p>
            <a:pPr lvl="0" algn="just">
              <a:spcBef>
                <a:spcPts val="1200"/>
              </a:spcBef>
            </a:pPr>
            <a:r>
              <a:rPr lang="en-US" sz="1900" b="1" dirty="0">
                <a:solidFill>
                  <a:srgbClr val="FFFF00"/>
                </a:solidFill>
                <a:latin typeface="Roboto"/>
                <a:ea typeface="Roboto"/>
                <a:cs typeface="Roboto"/>
                <a:sym typeface="Roboto"/>
              </a:rPr>
              <a:t>Problem:</a:t>
            </a:r>
            <a:r>
              <a:rPr lang="en-US" sz="1800" dirty="0">
                <a:solidFill>
                  <a:schemeClr val="lt1"/>
                </a:solidFill>
                <a:latin typeface="Roboto"/>
                <a:ea typeface="Roboto"/>
                <a:cs typeface="Roboto"/>
                <a:sym typeface="Roboto"/>
              </a:rPr>
              <a:t> </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Manual cybersecurity response is slow and inefficient, and existing SOAR platforms are too expensive and heavy for smaller organizations. My project addresses this gap by using n8n to design lightweight, automated security workflows.</a:t>
            </a:r>
          </a:p>
          <a:p>
            <a:pPr lvl="0" algn="just">
              <a:spcBef>
                <a:spcPts val="1200"/>
              </a:spcBef>
            </a:pPr>
            <a:r>
              <a:rPr lang="en-US" sz="1900" b="1" dirty="0">
                <a:solidFill>
                  <a:srgbClr val="FFFF00"/>
                </a:solidFill>
                <a:latin typeface="Roboto"/>
                <a:ea typeface="Roboto"/>
                <a:cs typeface="Roboto"/>
                <a:sym typeface="Roboto"/>
              </a:rPr>
              <a:t>Proposed Solution:</a:t>
            </a:r>
            <a:r>
              <a:rPr lang="en-US" sz="1800" dirty="0">
                <a:solidFill>
                  <a:schemeClr val="lt1"/>
                </a:solidFill>
                <a:latin typeface="Roboto"/>
                <a:ea typeface="Roboto"/>
                <a:cs typeface="Roboto"/>
                <a:sym typeface="Roboto"/>
              </a:rPr>
              <a:t> </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The proposed solution is a free, lightweight cybersecurity automation framework using </a:t>
            </a:r>
            <a:r>
              <a:rPr lang="en-US" sz="1800" b="1" dirty="0">
                <a:solidFill>
                  <a:schemeClr val="bg1"/>
                </a:solidFill>
                <a:latin typeface="Roboto" panose="02000000000000000000" pitchFamily="2" charset="0"/>
                <a:ea typeface="Roboto" panose="02000000000000000000" pitchFamily="2" charset="0"/>
                <a:cs typeface="Roboto" panose="02000000000000000000" pitchFamily="2" charset="0"/>
              </a:rPr>
              <a:t>n8n</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 to integrate with open-source tools and APIs, enabling faster, automated incident response without the cost and complexity of traditional SOAR platforms.</a:t>
            </a:r>
            <a:endParaRPr sz="18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lvl="0" algn="just">
              <a:spcBef>
                <a:spcPts val="1200"/>
              </a:spcBef>
            </a:pPr>
            <a:r>
              <a:rPr lang="en-US" sz="1900" b="1" dirty="0">
                <a:solidFill>
                  <a:srgbClr val="FFFF00"/>
                </a:solidFill>
                <a:latin typeface="Roboto"/>
                <a:ea typeface="Roboto"/>
                <a:cs typeface="Roboto"/>
                <a:sym typeface="Roboto"/>
              </a:rPr>
              <a:t>Methodology:</a:t>
            </a:r>
            <a:r>
              <a:rPr lang="en-US" sz="1900" dirty="0">
                <a:solidFill>
                  <a:schemeClr val="lt1"/>
                </a:solidFill>
                <a:latin typeface="Roboto"/>
                <a:ea typeface="Roboto"/>
                <a:cs typeface="Roboto"/>
                <a:sym typeface="Roboto"/>
              </a:rPr>
              <a:t> </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The methodology involves identifying key cybersecurity tasks, designing workflows in </a:t>
            </a:r>
            <a:r>
              <a:rPr lang="en-US" sz="1800" b="1" dirty="0">
                <a:solidFill>
                  <a:schemeClr val="bg1"/>
                </a:solidFill>
                <a:latin typeface="Roboto" panose="02000000000000000000" pitchFamily="2" charset="0"/>
                <a:ea typeface="Roboto" panose="02000000000000000000" pitchFamily="2" charset="0"/>
                <a:cs typeface="Roboto" panose="02000000000000000000" pitchFamily="2" charset="0"/>
              </a:rPr>
              <a:t>n8n</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 and integrating free tools/APIs (antivirus logs, threat intelligence, messaging) to automate incident detection and response.</a:t>
            </a:r>
          </a:p>
          <a:p>
            <a:pPr lvl="0" algn="just">
              <a:spcBef>
                <a:spcPts val="1200"/>
              </a:spcBef>
            </a:pPr>
            <a:r>
              <a:rPr lang="en-US" sz="1900" b="1" dirty="0">
                <a:solidFill>
                  <a:srgbClr val="FFFF00"/>
                </a:solidFill>
                <a:latin typeface="Roboto"/>
                <a:ea typeface="Roboto"/>
                <a:cs typeface="Roboto"/>
                <a:sym typeface="Roboto"/>
              </a:rPr>
              <a:t>Results:</a:t>
            </a:r>
            <a:r>
              <a:rPr lang="en-US" sz="1800" dirty="0">
                <a:solidFill>
                  <a:schemeClr val="lt1"/>
                </a:solidFill>
                <a:latin typeface="Roboto"/>
                <a:ea typeface="Roboto"/>
                <a:cs typeface="Roboto"/>
                <a:sym typeface="Roboto"/>
              </a:rPr>
              <a:t> </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The designed n8n workflows successfully automated tasks like alert notifications, phishing email handling, and threat lookups, demonstrating faster response and reduced manual effort compared to traditional manual methods</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sym typeface="Roboto"/>
              </a:rPr>
              <a:t>.</a:t>
            </a:r>
            <a:endParaRPr sz="18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lvl="0" algn="just">
              <a:spcBef>
                <a:spcPts val="1200"/>
              </a:spcBef>
            </a:pPr>
            <a:r>
              <a:rPr lang="en-US" sz="1900" b="1" dirty="0">
                <a:solidFill>
                  <a:srgbClr val="FFFF00"/>
                </a:solidFill>
                <a:latin typeface="Roboto"/>
                <a:ea typeface="Roboto"/>
                <a:cs typeface="Roboto"/>
                <a:sym typeface="Roboto"/>
              </a:rPr>
              <a:t>Outcome:</a:t>
            </a:r>
            <a:r>
              <a:rPr lang="en-US" sz="1800" b="1" dirty="0">
                <a:solidFill>
                  <a:schemeClr val="lt1"/>
                </a:solidFill>
                <a:latin typeface="Roboto"/>
                <a:ea typeface="Roboto"/>
                <a:cs typeface="Roboto"/>
                <a:sym typeface="Roboto"/>
              </a:rPr>
              <a:t> </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The project delivered a cost-effective, lightweight cybersecurity automation framework using n8n, proving that open-source tools can serve as an alternative to expensive SOAR platforms for small organizations or academic use</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sym typeface="Roboto"/>
              </a:rPr>
              <a:t>.</a:t>
            </a:r>
          </a:p>
        </p:txBody>
      </p:sp>
      <p:sp>
        <p:nvSpPr>
          <p:cNvPr id="63" name="Google Shape;63;p5"/>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435DCF-D672-D7EC-4904-6454BF245B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6" name="TextBox 5">
            <a:extLst>
              <a:ext uri="{FF2B5EF4-FFF2-40B4-BE49-F238E27FC236}">
                <a16:creationId xmlns:a16="http://schemas.microsoft.com/office/drawing/2014/main" id="{D33CAA9A-A1CF-5426-4F5B-9A8F4D2C6C89}"/>
              </a:ext>
            </a:extLst>
          </p:cNvPr>
          <p:cNvSpPr txBox="1"/>
          <p:nvPr/>
        </p:nvSpPr>
        <p:spPr>
          <a:xfrm>
            <a:off x="1039304" y="1581346"/>
            <a:ext cx="9037950" cy="2693045"/>
          </a:xfrm>
          <a:prstGeom prst="rect">
            <a:avLst/>
          </a:prstGeom>
          <a:noFill/>
        </p:spPr>
        <p:txBody>
          <a:bodyPr wrap="square">
            <a:spAutoFit/>
          </a:bodyPr>
          <a:lstStyle/>
          <a:p>
            <a:pPr marL="0" lvl="0" indent="0" algn="just" rtl="0">
              <a:spcBef>
                <a:spcPts val="600"/>
              </a:spcBef>
              <a:spcAft>
                <a:spcPts val="0"/>
              </a:spcAft>
              <a:buNone/>
            </a:pPr>
            <a:r>
              <a:rPr lang="en-US" sz="22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rPr>
              <a:t>Key Limitations:</a:t>
            </a:r>
          </a:p>
          <a:p>
            <a:pPr marL="457200" lvl="0" indent="-336550" algn="just" rtl="0">
              <a:spcBef>
                <a:spcPts val="600"/>
              </a:spcBef>
              <a:spcAft>
                <a:spcPts val="0"/>
              </a:spcAft>
              <a:buClr>
                <a:schemeClr val="lt1"/>
              </a:buClr>
              <a:buSzPts val="1700"/>
              <a:buFont typeface="Roboto"/>
              <a:buChar char="●"/>
            </a:pPr>
            <a:r>
              <a:rPr lang="en-US" alt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Data quality inconsistencies</a:t>
            </a:r>
            <a:r>
              <a:rPr lang="en-US" altLang="en-US" sz="2200" dirty="0">
                <a:solidFill>
                  <a:schemeClr val="bg1"/>
                </a:solidFill>
                <a:latin typeface="Roboto" panose="02000000000000000000" pitchFamily="2" charset="0"/>
                <a:ea typeface="Roboto" panose="02000000000000000000" pitchFamily="2" charset="0"/>
                <a:cs typeface="Roboto" panose="02000000000000000000" pitchFamily="2" charset="0"/>
              </a:rPr>
              <a:t> from external threat feeds occasionally introduced noise and false positives.</a:t>
            </a:r>
          </a:p>
          <a:p>
            <a:pPr marL="457200" lvl="0" indent="-336550" algn="just" rtl="0">
              <a:spcBef>
                <a:spcPts val="600"/>
              </a:spcBef>
              <a:spcAft>
                <a:spcPts val="0"/>
              </a:spcAft>
              <a:buClr>
                <a:schemeClr val="lt1"/>
              </a:buClr>
              <a:buSzPts val="1700"/>
              <a:buFont typeface="Roboto"/>
              <a:buChar char="●"/>
            </a:pPr>
            <a:r>
              <a:rPr lang="en-US" alt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Resource constraints</a:t>
            </a:r>
            <a:r>
              <a:rPr lang="en-US" altLang="en-US" sz="2200" dirty="0">
                <a:solidFill>
                  <a:schemeClr val="bg1"/>
                </a:solidFill>
                <a:latin typeface="Roboto" panose="02000000000000000000" pitchFamily="2" charset="0"/>
                <a:ea typeface="Roboto" panose="02000000000000000000" pitchFamily="2" charset="0"/>
                <a:cs typeface="Roboto" panose="02000000000000000000" pitchFamily="2" charset="0"/>
              </a:rPr>
              <a:t> limited large-scale testing with high-volume, real-world attack simulations.</a:t>
            </a:r>
          </a:p>
          <a:p>
            <a:pPr marL="457200" lvl="0" indent="-336550" algn="just" rtl="0">
              <a:spcBef>
                <a:spcPts val="600"/>
              </a:spcBef>
              <a:spcAft>
                <a:spcPts val="0"/>
              </a:spcAft>
              <a:buClr>
                <a:schemeClr val="lt1"/>
              </a:buClr>
              <a:buSzPts val="1700"/>
              <a:buFont typeface="Roboto"/>
              <a:buChar char="●"/>
            </a:pPr>
            <a:r>
              <a:rPr lang="en-US" alt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Lack of advanced AI-based detection</a:t>
            </a:r>
            <a:r>
              <a:rPr lang="en-US" altLang="en-US" sz="2200" dirty="0">
                <a:solidFill>
                  <a:schemeClr val="bg1"/>
                </a:solidFill>
                <a:latin typeface="Roboto" panose="02000000000000000000" pitchFamily="2" charset="0"/>
                <a:ea typeface="Roboto" panose="02000000000000000000" pitchFamily="2" charset="0"/>
                <a:cs typeface="Roboto" panose="02000000000000000000" pitchFamily="2" charset="0"/>
              </a:rPr>
              <a:t> meant reliance on rule-based and feed-based intelligence, which may miss novel threats.</a:t>
            </a:r>
          </a:p>
        </p:txBody>
      </p:sp>
      <p:sp>
        <p:nvSpPr>
          <p:cNvPr id="8" name="TextBox 7">
            <a:extLst>
              <a:ext uri="{FF2B5EF4-FFF2-40B4-BE49-F238E27FC236}">
                <a16:creationId xmlns:a16="http://schemas.microsoft.com/office/drawing/2014/main" id="{95E366FE-4D23-4D4C-781F-D1E01E0B3C2A}"/>
              </a:ext>
            </a:extLst>
          </p:cNvPr>
          <p:cNvSpPr txBox="1"/>
          <p:nvPr/>
        </p:nvSpPr>
        <p:spPr>
          <a:xfrm>
            <a:off x="1265549" y="510701"/>
            <a:ext cx="6094428" cy="646331"/>
          </a:xfrm>
          <a:prstGeom prst="rect">
            <a:avLst/>
          </a:prstGeom>
          <a:noFill/>
        </p:spPr>
        <p:txBody>
          <a:bodyPr wrap="square">
            <a:spAutoFit/>
          </a:bodyPr>
          <a:lstStyle/>
          <a:p>
            <a:pPr marL="0" marR="0" lvl="0" indent="0" algn="l" rtl="0">
              <a:spcBef>
                <a:spcPts val="0"/>
              </a:spcBef>
              <a:spcAft>
                <a:spcPts val="0"/>
              </a:spcAft>
              <a:buClr>
                <a:srgbClr val="000000"/>
              </a:buClr>
              <a:buSzPts val="3600"/>
              <a:buFont typeface="Arial"/>
              <a:buNone/>
            </a:pPr>
            <a:r>
              <a:rPr lang="en-US" sz="3600" b="1" i="0" u="none" strike="noStrike" cap="none" dirty="0">
                <a:solidFill>
                  <a:srgbClr val="FFFF00"/>
                </a:solidFill>
                <a:latin typeface="Arial"/>
                <a:ea typeface="Arial"/>
                <a:cs typeface="Arial"/>
                <a:sym typeface="Arial"/>
              </a:rPr>
              <a:t>Conclusion</a:t>
            </a:r>
          </a:p>
        </p:txBody>
      </p:sp>
      <p:pic>
        <p:nvPicPr>
          <p:cNvPr id="9" name="Google Shape;265;p24" descr="HKBK COLLEGE OF ENGINEERING (HKBKCE) BANGALORE Reviews | Address ...">
            <a:extLst>
              <a:ext uri="{FF2B5EF4-FFF2-40B4-BE49-F238E27FC236}">
                <a16:creationId xmlns:a16="http://schemas.microsoft.com/office/drawing/2014/main" id="{88180206-8CA1-632C-4532-0B20D8786B14}"/>
              </a:ext>
            </a:extLst>
          </p:cNvPr>
          <p:cNvPicPr preferRelativeResize="0"/>
          <p:nvPr/>
        </p:nvPicPr>
        <p:blipFill rotWithShape="1">
          <a:blip r:embed="rId2">
            <a:alphaModFix/>
          </a:blip>
          <a:srcRect/>
          <a:stretch/>
        </p:blipFill>
        <p:spPr>
          <a:xfrm>
            <a:off x="-10658" y="18198"/>
            <a:ext cx="1208528" cy="1208528"/>
          </a:xfrm>
          <a:prstGeom prst="rect">
            <a:avLst/>
          </a:prstGeom>
          <a:noFill/>
          <a:ln>
            <a:noFill/>
          </a:ln>
        </p:spPr>
      </p:pic>
    </p:spTree>
    <p:extLst>
      <p:ext uri="{BB962C8B-B14F-4D97-AF65-F5344CB8AC3E}">
        <p14:creationId xmlns:p14="http://schemas.microsoft.com/office/powerpoint/2010/main" val="911352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5"/>
          <p:cNvSpPr txBox="1"/>
          <p:nvPr/>
        </p:nvSpPr>
        <p:spPr>
          <a:xfrm>
            <a:off x="1203300" y="474299"/>
            <a:ext cx="9785400" cy="56399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600"/>
              <a:buFont typeface="Arial"/>
              <a:buNone/>
            </a:pPr>
            <a:r>
              <a:rPr lang="en-US" sz="3600" b="1" i="0" u="none" strike="noStrike" cap="none" dirty="0">
                <a:solidFill>
                  <a:srgbClr val="FFFF00"/>
                </a:solidFill>
                <a:latin typeface="Arial"/>
                <a:ea typeface="Arial"/>
                <a:cs typeface="Arial"/>
                <a:sym typeface="Arial"/>
              </a:rPr>
              <a:t>Future Enhancements</a:t>
            </a:r>
            <a:endParaRPr sz="3600" b="1" i="0" u="none" strike="noStrike" cap="none" dirty="0">
              <a:solidFill>
                <a:srgbClr val="FFFF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3600"/>
              <a:buFont typeface="Arial"/>
              <a:buNone/>
            </a:pPr>
            <a:endParaRPr sz="1050" b="1" dirty="0">
              <a:solidFill>
                <a:srgbClr val="FFFF00"/>
              </a:solidFill>
            </a:endParaRPr>
          </a:p>
          <a:p>
            <a:pPr marL="0" lvl="0" indent="0" algn="just" rtl="0">
              <a:lnSpc>
                <a:spcPct val="115000"/>
              </a:lnSpc>
              <a:spcBef>
                <a:spcPts val="600"/>
              </a:spcBef>
              <a:spcAft>
                <a:spcPts val="0"/>
              </a:spcAft>
              <a:buNone/>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rPr>
              <a:t>Performance Improvements:</a:t>
            </a:r>
            <a:endParaRPr sz="20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30200" algn="just">
              <a:lnSpc>
                <a:spcPct val="115000"/>
              </a:lnSpc>
              <a:spcBef>
                <a:spcPts val="600"/>
              </a:spcBef>
              <a:buClr>
                <a:schemeClr val="lt1"/>
              </a:buClr>
              <a:buSzPts val="1600"/>
              <a:buFont typeface="Roboto"/>
              <a:buChar char="●"/>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Optimized API Calls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 Implement more efficient polling and data fetching methods to reduce API call volume and improve the speed of security event processing.</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30200" algn="just">
              <a:lnSpc>
                <a:spcPct val="115000"/>
              </a:lnSpc>
              <a:buClr>
                <a:schemeClr val="lt1"/>
              </a:buClr>
              <a:buSzPts val="1600"/>
              <a:buFont typeface="Roboto"/>
              <a:buChar char="●"/>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Distributed Processing</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 Design workflows that can be run on multiple n8n instances to handle a high volume of security events without performance degradation.</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30200" algn="just">
              <a:lnSpc>
                <a:spcPct val="115000"/>
              </a:lnSpc>
              <a:buClr>
                <a:schemeClr val="lt1"/>
              </a:buClr>
              <a:buSzPts val="1600"/>
              <a:buFont typeface="Roboto"/>
              <a:buChar char="●"/>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Event Filtering and Deduplication</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 focus only on high-priority incidents.</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just" rtl="0">
              <a:lnSpc>
                <a:spcPct val="115000"/>
              </a:lnSpc>
              <a:spcBef>
                <a:spcPts val="600"/>
              </a:spcBef>
              <a:spcAft>
                <a:spcPts val="0"/>
              </a:spcAft>
              <a:buNone/>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rPr>
              <a:t>Technical Enhancements:</a:t>
            </a:r>
            <a:endParaRPr sz="2000" b="1" dirty="0">
              <a:solidFill>
                <a:srgbClr val="FFFF00"/>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30200" algn="just">
              <a:lnSpc>
                <a:spcPct val="115000"/>
              </a:lnSpc>
              <a:buClr>
                <a:schemeClr val="lt1"/>
              </a:buClr>
              <a:buSzPts val="1600"/>
              <a:buFont typeface="Roboto"/>
              <a:buChar char="●"/>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Machine Learning for Anomaly Detection</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 Integrate ML models to </a:t>
            </a: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detect unusual network traffic</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or user behavior that may indicate a security breach.</a:t>
            </a:r>
          </a:p>
          <a:p>
            <a:pPr marL="457200" lvl="0" indent="-330200" algn="just">
              <a:lnSpc>
                <a:spcPct val="115000"/>
              </a:lnSpc>
              <a:buClr>
                <a:schemeClr val="lt1"/>
              </a:buClr>
              <a:buSzPts val="1600"/>
              <a:buFont typeface="Roboto"/>
              <a:buChar char="●"/>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Custom Node Development</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 Create custom n8n nodes for specialized cybersecurity tools and services not natively supported.</a:t>
            </a:r>
            <a:endParaRPr sz="2000" dirty="0">
              <a:solidFill>
                <a:schemeClr val="lt1"/>
              </a:solidFill>
              <a:latin typeface="Roboto" panose="02000000000000000000" pitchFamily="2" charset="0"/>
              <a:ea typeface="Roboto" panose="02000000000000000000" pitchFamily="2" charset="0"/>
              <a:cs typeface="Roboto" panose="02000000000000000000" pitchFamily="2" charset="0"/>
            </a:endParaRPr>
          </a:p>
        </p:txBody>
      </p:sp>
      <p:sp>
        <p:nvSpPr>
          <p:cNvPr id="271" name="Google Shape;271;p25"/>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272" name="Google Shape;272;p25"/>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31</a:t>
            </a:fld>
            <a:endParaRPr/>
          </a:p>
        </p:txBody>
      </p:sp>
      <p:pic>
        <p:nvPicPr>
          <p:cNvPr id="273" name="Google Shape;273;p25"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274" name="Google Shape;274;p25"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FD8DEE-3C2A-E756-8ACC-D90FF9C7B50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6" name="TextBox 5">
            <a:extLst>
              <a:ext uri="{FF2B5EF4-FFF2-40B4-BE49-F238E27FC236}">
                <a16:creationId xmlns:a16="http://schemas.microsoft.com/office/drawing/2014/main" id="{0D8FFF78-E52C-6E05-4ECB-39E9849B3922}"/>
              </a:ext>
            </a:extLst>
          </p:cNvPr>
          <p:cNvSpPr txBox="1"/>
          <p:nvPr/>
        </p:nvSpPr>
        <p:spPr>
          <a:xfrm>
            <a:off x="1029878" y="1838885"/>
            <a:ext cx="9396167" cy="3569567"/>
          </a:xfrm>
          <a:prstGeom prst="rect">
            <a:avLst/>
          </a:prstGeom>
          <a:noFill/>
        </p:spPr>
        <p:txBody>
          <a:bodyPr wrap="square">
            <a:spAutoFit/>
          </a:bodyPr>
          <a:lstStyle/>
          <a:p>
            <a:pPr marL="0" lvl="0" indent="0" algn="just" rtl="0">
              <a:lnSpc>
                <a:spcPct val="115000"/>
              </a:lnSpc>
              <a:spcBef>
                <a:spcPts val="1200"/>
              </a:spcBef>
              <a:spcAft>
                <a:spcPts val="0"/>
              </a:spcAft>
              <a:buNone/>
            </a:pPr>
            <a:r>
              <a:rPr lang="en-US" sz="2200" b="1" dirty="0">
                <a:solidFill>
                  <a:srgbClr val="FFFF00"/>
                </a:solidFill>
                <a:latin typeface="Roboto"/>
                <a:ea typeface="Roboto"/>
                <a:cs typeface="Roboto"/>
                <a:sym typeface="Roboto"/>
              </a:rPr>
              <a:t>New Features:</a:t>
            </a:r>
          </a:p>
          <a:p>
            <a:pPr marL="457200" indent="-330200" algn="just">
              <a:lnSpc>
                <a:spcPct val="115000"/>
              </a:lnSpc>
              <a:buClr>
                <a:schemeClr val="lt1"/>
              </a:buClr>
              <a:buSzPts val="1600"/>
              <a:buFont typeface="Roboto"/>
              <a:buChar char="●"/>
            </a:pPr>
            <a:r>
              <a:rPr lang="en-US" alt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Automated Remediation Workflows</a:t>
            </a:r>
            <a:r>
              <a:rPr lang="en-US" altLang="en-US" sz="2200" dirty="0">
                <a:solidFill>
                  <a:schemeClr val="bg1"/>
                </a:solidFill>
                <a:latin typeface="Roboto" panose="02000000000000000000" pitchFamily="2" charset="0"/>
                <a:ea typeface="Roboto" panose="02000000000000000000" pitchFamily="2" charset="0"/>
                <a:cs typeface="Roboto" panose="02000000000000000000" pitchFamily="2" charset="0"/>
              </a:rPr>
              <a:t> - Develop workflows that automatically take action on confirmed threats, such as </a:t>
            </a:r>
            <a:r>
              <a:rPr lang="en-US" alt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blocking malicious IP addresses</a:t>
            </a:r>
            <a:r>
              <a:rPr lang="en-US" altLang="en-US" sz="2200" dirty="0">
                <a:solidFill>
                  <a:schemeClr val="bg1"/>
                </a:solidFill>
                <a:latin typeface="Roboto" panose="02000000000000000000" pitchFamily="2" charset="0"/>
                <a:ea typeface="Roboto" panose="02000000000000000000" pitchFamily="2" charset="0"/>
                <a:cs typeface="Roboto" panose="02000000000000000000" pitchFamily="2" charset="0"/>
              </a:rPr>
              <a:t> on a firewall or </a:t>
            </a:r>
            <a:r>
              <a:rPr lang="en-US" alt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disabling compromised user accounts</a:t>
            </a:r>
            <a:r>
              <a:rPr lang="en-US" altLang="en-US" sz="2200" dirty="0">
                <a:solidFill>
                  <a:schemeClr val="bg1"/>
                </a:solidFill>
                <a:latin typeface="Roboto" panose="02000000000000000000" pitchFamily="2" charset="0"/>
                <a:ea typeface="Roboto" panose="02000000000000000000" pitchFamily="2" charset="0"/>
                <a:cs typeface="Roboto" panose="02000000000000000000" pitchFamily="2" charset="0"/>
              </a:rPr>
              <a:t> in a directory service.</a:t>
            </a:r>
          </a:p>
          <a:p>
            <a:pPr marL="127000" algn="just">
              <a:lnSpc>
                <a:spcPct val="115000"/>
              </a:lnSpc>
              <a:buClr>
                <a:schemeClr val="lt1"/>
              </a:buClr>
              <a:buSzPts val="1600"/>
            </a:pPr>
            <a:endParaRPr lang="en-US" altLang="en-US" sz="22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457200" indent="-330200" algn="just">
              <a:lnSpc>
                <a:spcPct val="115000"/>
              </a:lnSpc>
              <a:buClr>
                <a:schemeClr val="lt1"/>
              </a:buClr>
              <a:buSzPts val="1600"/>
              <a:buFont typeface="Roboto"/>
              <a:buChar char="●"/>
            </a:pPr>
            <a:r>
              <a:rPr 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Compliance and Reporting Dashboards</a:t>
            </a:r>
            <a:r>
              <a:rPr lang="en-US" sz="2200" dirty="0">
                <a:solidFill>
                  <a:schemeClr val="bg1"/>
                </a:solidFill>
                <a:latin typeface="Roboto" panose="02000000000000000000" pitchFamily="2" charset="0"/>
                <a:ea typeface="Roboto" panose="02000000000000000000" pitchFamily="2" charset="0"/>
                <a:cs typeface="Roboto" panose="02000000000000000000" pitchFamily="2" charset="0"/>
              </a:rPr>
              <a:t> - Build dynamic dashboards to track compliance with security policies and generate automated reports for auditing and regulatory purposes.</a:t>
            </a:r>
            <a:endParaRPr lang="en-US" sz="22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8" name="TextBox 7">
            <a:extLst>
              <a:ext uri="{FF2B5EF4-FFF2-40B4-BE49-F238E27FC236}">
                <a16:creationId xmlns:a16="http://schemas.microsoft.com/office/drawing/2014/main" id="{73677A80-6AB3-8D69-C178-EB825ABD958E}"/>
              </a:ext>
            </a:extLst>
          </p:cNvPr>
          <p:cNvSpPr txBox="1"/>
          <p:nvPr/>
        </p:nvSpPr>
        <p:spPr>
          <a:xfrm>
            <a:off x="1312683" y="542894"/>
            <a:ext cx="6094428" cy="646331"/>
          </a:xfrm>
          <a:prstGeom prst="rect">
            <a:avLst/>
          </a:prstGeom>
          <a:noFill/>
        </p:spPr>
        <p:txBody>
          <a:bodyPr wrap="square">
            <a:spAutoFit/>
          </a:bodyPr>
          <a:lstStyle/>
          <a:p>
            <a:pPr marL="0" marR="0" lvl="0" indent="0" algn="just" rtl="0">
              <a:lnSpc>
                <a:spcPct val="100000"/>
              </a:lnSpc>
              <a:spcBef>
                <a:spcPts val="0"/>
              </a:spcBef>
              <a:spcAft>
                <a:spcPts val="0"/>
              </a:spcAft>
              <a:buClr>
                <a:srgbClr val="000000"/>
              </a:buClr>
              <a:buSzPts val="3600"/>
              <a:buFont typeface="Arial"/>
              <a:buNone/>
            </a:pPr>
            <a:r>
              <a:rPr lang="en-US" sz="3600" b="1" i="0" u="none" strike="noStrike" cap="none" dirty="0">
                <a:solidFill>
                  <a:srgbClr val="FFFF00"/>
                </a:solidFill>
                <a:latin typeface="Arial"/>
                <a:ea typeface="Arial"/>
                <a:cs typeface="Arial"/>
                <a:sym typeface="Arial"/>
              </a:rPr>
              <a:t>Future Enhancements</a:t>
            </a:r>
          </a:p>
        </p:txBody>
      </p:sp>
      <p:pic>
        <p:nvPicPr>
          <p:cNvPr id="9" name="Google Shape;274;p25" descr="HKBK COLLEGE OF ENGINEERING (HKBKCE) BANGALORE Reviews | Address ...">
            <a:extLst>
              <a:ext uri="{FF2B5EF4-FFF2-40B4-BE49-F238E27FC236}">
                <a16:creationId xmlns:a16="http://schemas.microsoft.com/office/drawing/2014/main" id="{6647952B-EBA1-333A-8ABB-50DC62D5ED76}"/>
              </a:ext>
            </a:extLst>
          </p:cNvPr>
          <p:cNvPicPr preferRelativeResize="0"/>
          <p:nvPr/>
        </p:nvPicPr>
        <p:blipFill rotWithShape="1">
          <a:blip r:embed="rId2">
            <a:alphaModFix/>
          </a:blip>
          <a:srcRect/>
          <a:stretch/>
        </p:blipFill>
        <p:spPr>
          <a:xfrm>
            <a:off x="-10658" y="18198"/>
            <a:ext cx="1208528" cy="1208528"/>
          </a:xfrm>
          <a:prstGeom prst="rect">
            <a:avLst/>
          </a:prstGeom>
          <a:noFill/>
          <a:ln>
            <a:noFill/>
          </a:ln>
        </p:spPr>
      </p:pic>
    </p:spTree>
    <p:extLst>
      <p:ext uri="{BB962C8B-B14F-4D97-AF65-F5344CB8AC3E}">
        <p14:creationId xmlns:p14="http://schemas.microsoft.com/office/powerpoint/2010/main" val="2810309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p:nvPr/>
        </p:nvSpPr>
        <p:spPr>
          <a:xfrm>
            <a:off x="1197874" y="499575"/>
            <a:ext cx="10415949" cy="603238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600"/>
              <a:buFont typeface="Arial"/>
              <a:buNone/>
            </a:pPr>
            <a:r>
              <a:rPr lang="en-US" sz="3700" b="1" i="0" u="none" strike="noStrike" cap="none" dirty="0">
                <a:solidFill>
                  <a:srgbClr val="FFFF00"/>
                </a:solidFill>
                <a:latin typeface="Arial"/>
                <a:ea typeface="Arial"/>
                <a:cs typeface="Arial"/>
                <a:sym typeface="Arial"/>
              </a:rPr>
              <a:t>References</a:t>
            </a:r>
            <a:endParaRPr sz="3700" b="1" i="0" u="none" strike="noStrike" cap="none" dirty="0">
              <a:solidFill>
                <a:srgbClr val="FFFF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3600"/>
              <a:buFont typeface="Arial"/>
              <a:buNone/>
            </a:pPr>
            <a:endParaRPr sz="1700" b="1" dirty="0">
              <a:solidFill>
                <a:srgbClr val="FFFF00"/>
              </a:solidFill>
            </a:endParaRPr>
          </a:p>
          <a:p>
            <a:r>
              <a:rPr lang="en-US" sz="2000" dirty="0">
                <a:solidFill>
                  <a:schemeClr val="bg1"/>
                </a:solidFill>
              </a:rPr>
              <a:t>[1] S. Manikanta, ”AI and Automation in Cybersecurity: Future Skilling for Efficient Defense,” ISACA J., 2024.</a:t>
            </a:r>
          </a:p>
          <a:p>
            <a:r>
              <a:rPr lang="en-US" sz="2000" dirty="0">
                <a:solidFill>
                  <a:schemeClr val="bg1"/>
                </a:solidFill>
              </a:rPr>
              <a:t>[2] Simplilearn, ”20 Emerging Cybersecurity Trends to Watch Out in 2025,” Simplilearn, 2025.</a:t>
            </a:r>
          </a:p>
          <a:p>
            <a:r>
              <a:rPr lang="en-US" sz="2000" dirty="0">
                <a:solidFill>
                  <a:schemeClr val="bg1"/>
                </a:solidFill>
              </a:rPr>
              <a:t>[3] </a:t>
            </a:r>
            <a:r>
              <a:rPr lang="en-US" sz="2000" dirty="0" err="1">
                <a:solidFill>
                  <a:schemeClr val="bg1"/>
                </a:solidFill>
              </a:rPr>
              <a:t>Comparitech</a:t>
            </a:r>
            <a:r>
              <a:rPr lang="en-US" sz="2000" dirty="0">
                <a:solidFill>
                  <a:schemeClr val="bg1"/>
                </a:solidFill>
              </a:rPr>
              <a:t>, ”Machine Learning for Threat Detection: How It Works,” </a:t>
            </a:r>
            <a:r>
              <a:rPr lang="en-US" sz="2000" dirty="0" err="1">
                <a:solidFill>
                  <a:schemeClr val="bg1"/>
                </a:solidFill>
              </a:rPr>
              <a:t>Comparitech</a:t>
            </a:r>
            <a:r>
              <a:rPr lang="en-US" sz="2000" dirty="0">
                <a:solidFill>
                  <a:schemeClr val="bg1"/>
                </a:solidFill>
              </a:rPr>
              <a:t>, 2025.</a:t>
            </a:r>
          </a:p>
          <a:p>
            <a:r>
              <a:rPr lang="en-US" sz="2000" dirty="0">
                <a:solidFill>
                  <a:schemeClr val="bg1"/>
                </a:solidFill>
              </a:rPr>
              <a:t>[4] n8n Team, ”Automated URL Phishing Threat Analysis with </a:t>
            </a:r>
            <a:r>
              <a:rPr lang="en-US" sz="2000" dirty="0" err="1">
                <a:solidFill>
                  <a:schemeClr val="bg1"/>
                </a:solidFill>
              </a:rPr>
              <a:t>NixGuard</a:t>
            </a:r>
            <a:r>
              <a:rPr lang="en-US" sz="2000" dirty="0">
                <a:solidFill>
                  <a:schemeClr val="bg1"/>
                </a:solidFill>
              </a:rPr>
              <a:t> AI,” n8n, 2025.</a:t>
            </a:r>
          </a:p>
          <a:p>
            <a:r>
              <a:rPr lang="en-US" sz="2000" dirty="0">
                <a:solidFill>
                  <a:schemeClr val="bg1"/>
                </a:solidFill>
              </a:rPr>
              <a:t>[5] </a:t>
            </a:r>
            <a:r>
              <a:rPr lang="en-US" sz="2000" dirty="0" err="1">
                <a:solidFill>
                  <a:schemeClr val="bg1"/>
                </a:solidFill>
              </a:rPr>
              <a:t>Anomali</a:t>
            </a:r>
            <a:r>
              <a:rPr lang="en-US" sz="2000" dirty="0">
                <a:solidFill>
                  <a:schemeClr val="bg1"/>
                </a:solidFill>
              </a:rPr>
              <a:t>, ”The Evolution and Future of SIEM: Integrating Advanced Analytics and AI for Enhanced Cybersecurity,” </a:t>
            </a:r>
            <a:r>
              <a:rPr lang="en-US" sz="2000" dirty="0" err="1">
                <a:solidFill>
                  <a:schemeClr val="bg1"/>
                </a:solidFill>
              </a:rPr>
              <a:t>Anomali</a:t>
            </a:r>
            <a:r>
              <a:rPr lang="en-US" sz="2000" dirty="0">
                <a:solidFill>
                  <a:schemeClr val="bg1"/>
                </a:solidFill>
              </a:rPr>
              <a:t>, 2025.</a:t>
            </a:r>
          </a:p>
          <a:p>
            <a:r>
              <a:rPr lang="en-US" sz="2000" dirty="0">
                <a:solidFill>
                  <a:schemeClr val="bg1"/>
                </a:solidFill>
              </a:rPr>
              <a:t>[6] </a:t>
            </a:r>
            <a:r>
              <a:rPr lang="en-US" sz="2000" dirty="0" err="1">
                <a:solidFill>
                  <a:schemeClr val="bg1"/>
                </a:solidFill>
              </a:rPr>
              <a:t>Seceon</a:t>
            </a:r>
            <a:r>
              <a:rPr lang="en-US" sz="2000" dirty="0">
                <a:solidFill>
                  <a:schemeClr val="bg1"/>
                </a:solidFill>
              </a:rPr>
              <a:t>, ”Comparing SIEM Solutions: Advanced Security Analytics Platforms,” </a:t>
            </a:r>
            <a:r>
              <a:rPr lang="en-US" sz="2000" dirty="0" err="1">
                <a:solidFill>
                  <a:schemeClr val="bg1"/>
                </a:solidFill>
              </a:rPr>
              <a:t>Seceon</a:t>
            </a:r>
            <a:r>
              <a:rPr lang="en-US" sz="2000" dirty="0">
                <a:solidFill>
                  <a:schemeClr val="bg1"/>
                </a:solidFill>
              </a:rPr>
              <a:t>, 2025.</a:t>
            </a:r>
          </a:p>
          <a:p>
            <a:r>
              <a:rPr lang="en-US" sz="2000" dirty="0">
                <a:solidFill>
                  <a:schemeClr val="bg1"/>
                </a:solidFill>
              </a:rPr>
              <a:t>[7] </a:t>
            </a:r>
            <a:r>
              <a:rPr lang="en-US" sz="2000" dirty="0" err="1">
                <a:solidFill>
                  <a:schemeClr val="bg1"/>
                </a:solidFill>
              </a:rPr>
              <a:t>Seceon</a:t>
            </a:r>
            <a:r>
              <a:rPr lang="en-US" sz="2000" dirty="0">
                <a:solidFill>
                  <a:schemeClr val="bg1"/>
                </a:solidFill>
              </a:rPr>
              <a:t>, ”Automated Threat Hunting,” </a:t>
            </a:r>
            <a:r>
              <a:rPr lang="en-US" sz="2000" dirty="0" err="1">
                <a:solidFill>
                  <a:schemeClr val="bg1"/>
                </a:solidFill>
              </a:rPr>
              <a:t>Seceon</a:t>
            </a:r>
            <a:r>
              <a:rPr lang="en-US" sz="2000" dirty="0">
                <a:solidFill>
                  <a:schemeClr val="bg1"/>
                </a:solidFill>
              </a:rPr>
              <a:t>, 2025.</a:t>
            </a:r>
          </a:p>
          <a:p>
            <a:r>
              <a:rPr lang="en-US" sz="2000" dirty="0">
                <a:solidFill>
                  <a:schemeClr val="bg1"/>
                </a:solidFill>
              </a:rPr>
              <a:t>[8] n8n Team, ”Low-code Automation for SecOps,” n8n, 2025.</a:t>
            </a:r>
          </a:p>
          <a:p>
            <a:r>
              <a:rPr lang="en-US" sz="2000" dirty="0">
                <a:solidFill>
                  <a:schemeClr val="bg1"/>
                </a:solidFill>
              </a:rPr>
              <a:t>[9] n8n Team, ”Chat Trigger Integrations,” n8n, 2025.</a:t>
            </a:r>
          </a:p>
          <a:p>
            <a:r>
              <a:rPr lang="en-US" sz="2000" dirty="0">
                <a:solidFill>
                  <a:schemeClr val="bg1"/>
                </a:solidFill>
              </a:rPr>
              <a:t>[10] A. Tariq, ”Automate Security Incident Response with Google Sheets, Email Alerts and EDR Isolation,” n8n, 2025.</a:t>
            </a:r>
          </a:p>
          <a:p>
            <a:endParaRPr lang="en-US" sz="1200" dirty="0">
              <a:solidFill>
                <a:schemeClr val="bg1"/>
              </a:solidFill>
            </a:endParaRPr>
          </a:p>
        </p:txBody>
      </p:sp>
      <p:sp>
        <p:nvSpPr>
          <p:cNvPr id="280" name="Google Shape;280;p26"/>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281" name="Google Shape;281;p26"/>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33</a:t>
            </a:fld>
            <a:endParaRPr/>
          </a:p>
        </p:txBody>
      </p:sp>
      <p:pic>
        <p:nvPicPr>
          <p:cNvPr id="282" name="Google Shape;282;p26"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283" name="Google Shape;283;p26"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8"/>
          <p:cNvSpPr txBox="1"/>
          <p:nvPr/>
        </p:nvSpPr>
        <p:spPr>
          <a:xfrm>
            <a:off x="1203300" y="621675"/>
            <a:ext cx="9785400" cy="4155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3600" b="1" i="0" u="none" strike="noStrike" cap="none" dirty="0">
                <a:solidFill>
                  <a:srgbClr val="FFFF00"/>
                </a:solidFill>
                <a:latin typeface="Arial"/>
                <a:ea typeface="Arial"/>
                <a:cs typeface="Arial"/>
                <a:sym typeface="Arial"/>
              </a:rPr>
              <a:t>Acknowledgment</a:t>
            </a:r>
            <a:endParaRPr dirty="0"/>
          </a:p>
          <a:p>
            <a:pPr marL="0" marR="0" lvl="0" indent="0" algn="just" rtl="0">
              <a:lnSpc>
                <a:spcPct val="100000"/>
              </a:lnSpc>
              <a:spcBef>
                <a:spcPts val="0"/>
              </a:spcBef>
              <a:spcAft>
                <a:spcPts val="0"/>
              </a:spcAft>
              <a:buClr>
                <a:srgbClr val="000000"/>
              </a:buClr>
              <a:buSzPts val="3600"/>
              <a:buFont typeface="Arial"/>
              <a:buNone/>
            </a:pPr>
            <a:endParaRPr sz="3600" b="1" i="0" u="none" strike="noStrike" cap="none" dirty="0">
              <a:solidFill>
                <a:srgbClr val="FFFF00"/>
              </a:solidFill>
              <a:latin typeface="Arial"/>
              <a:ea typeface="Arial"/>
              <a:cs typeface="Arial"/>
              <a:sym typeface="Arial"/>
            </a:endParaRPr>
          </a:p>
          <a:p>
            <a:pPr marL="0" marR="0" lvl="0" indent="0" algn="just" rtl="0">
              <a:lnSpc>
                <a:spcPct val="100000"/>
              </a:lnSpc>
              <a:spcBef>
                <a:spcPts val="0"/>
              </a:spcBef>
              <a:spcAft>
                <a:spcPts val="0"/>
              </a:spcAft>
              <a:buNone/>
            </a:pPr>
            <a:r>
              <a:rPr lang="en-US" sz="2400" dirty="0">
                <a:solidFill>
                  <a:schemeClr val="lt1"/>
                </a:solidFill>
              </a:rPr>
              <a:t>We would like to express our sincere gratitude to our guide</a:t>
            </a:r>
            <a:r>
              <a:rPr lang="en-US" sz="2400" b="1" dirty="0">
                <a:solidFill>
                  <a:srgbClr val="FFE599"/>
                </a:solidFill>
              </a:rPr>
              <a:t> Prof. Keerthi V.</a:t>
            </a:r>
            <a:r>
              <a:rPr lang="en-US" sz="2400" dirty="0">
                <a:solidFill>
                  <a:schemeClr val="lt1"/>
                </a:solidFill>
              </a:rPr>
              <a:t> for her continuous support and encouragement throughout our project work. We are deeply indebted to </a:t>
            </a:r>
            <a:r>
              <a:rPr lang="en-US" sz="2400" b="1" dirty="0">
                <a:solidFill>
                  <a:srgbClr val="FFE599"/>
                </a:solidFill>
              </a:rPr>
              <a:t>Dr. Smitha Kurian, HOD</a:t>
            </a:r>
            <a:r>
              <a:rPr lang="en-US" sz="2400" dirty="0">
                <a:solidFill>
                  <a:schemeClr val="lt1"/>
                </a:solidFill>
              </a:rPr>
              <a:t>, Computer Science and Engineering for the encouragement provided in the successful completion of the project. We would also like to thank </a:t>
            </a:r>
            <a:r>
              <a:rPr lang="en-US" sz="2400" b="1" dirty="0">
                <a:solidFill>
                  <a:srgbClr val="FFE599"/>
                </a:solidFill>
              </a:rPr>
              <a:t>VTU</a:t>
            </a:r>
            <a:r>
              <a:rPr lang="en-US" sz="2400" dirty="0">
                <a:solidFill>
                  <a:schemeClr val="lt1"/>
                </a:solidFill>
              </a:rPr>
              <a:t> for providing us the opportunity to work on this project.</a:t>
            </a:r>
            <a:endParaRPr dirty="0"/>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Arial"/>
              <a:ea typeface="Arial"/>
              <a:cs typeface="Arial"/>
              <a:sym typeface="Arial"/>
            </a:endParaRPr>
          </a:p>
        </p:txBody>
      </p:sp>
      <p:sp>
        <p:nvSpPr>
          <p:cNvPr id="300" name="Google Shape;300;p28"/>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301" name="Google Shape;301;p28"/>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34</a:t>
            </a:fld>
            <a:endParaRPr/>
          </a:p>
        </p:txBody>
      </p:sp>
      <p:pic>
        <p:nvPicPr>
          <p:cNvPr id="302" name="Google Shape;302;p28"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303" name="Google Shape;303;p28"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txBox="1"/>
          <p:nvPr/>
        </p:nvSpPr>
        <p:spPr>
          <a:xfrm>
            <a:off x="1341689" y="885455"/>
            <a:ext cx="9498000" cy="323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600" b="1" i="0" u="none" strike="noStrike" cap="none">
              <a:solidFill>
                <a:srgbClr val="FFFF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Arial"/>
              <a:ea typeface="Arial"/>
              <a:cs typeface="Arial"/>
              <a:sym typeface="Arial"/>
            </a:endParaRPr>
          </a:p>
          <a:p>
            <a:pPr marL="0" marR="0" lvl="0" indent="0" algn="ctr" rtl="0">
              <a:lnSpc>
                <a:spcPct val="100000"/>
              </a:lnSpc>
              <a:spcBef>
                <a:spcPts val="0"/>
              </a:spcBef>
              <a:spcAft>
                <a:spcPts val="0"/>
              </a:spcAft>
              <a:buNone/>
            </a:pPr>
            <a:r>
              <a:rPr lang="en-US" sz="7200" b="0" i="0" u="none" strike="noStrike" cap="none">
                <a:solidFill>
                  <a:schemeClr val="lt1"/>
                </a:solidFill>
                <a:latin typeface="Arial"/>
                <a:ea typeface="Arial"/>
                <a:cs typeface="Arial"/>
                <a:sym typeface="Arial"/>
              </a:rPr>
              <a:t>THANK YOU</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309" name="Google Shape;309;p29"/>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sp>
        <p:nvSpPr>
          <p:cNvPr id="310" name="Google Shape;310;p29"/>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35</a:t>
            </a:fld>
            <a:endParaRPr/>
          </a:p>
        </p:txBody>
      </p:sp>
      <p:pic>
        <p:nvPicPr>
          <p:cNvPr id="311" name="Google Shape;311;p29"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312" name="Google Shape;312;p29"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6"/>
          <p:cNvSpPr txBox="1"/>
          <p:nvPr/>
        </p:nvSpPr>
        <p:spPr>
          <a:xfrm>
            <a:off x="1197875" y="622425"/>
            <a:ext cx="9785700"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FFFF00"/>
                </a:solidFill>
                <a:latin typeface="Arial"/>
                <a:ea typeface="Arial"/>
                <a:cs typeface="Arial"/>
                <a:sym typeface="Arial"/>
              </a:rPr>
              <a:t>Problem Statement</a:t>
            </a:r>
            <a:endParaRPr sz="3600" b="1" dirty="0">
              <a:solidFill>
                <a:srgbClr val="FFFF00"/>
              </a:solidFill>
            </a:endParaRPr>
          </a:p>
          <a:p>
            <a:pPr marL="0" marR="0" lvl="0" indent="0" algn="l" rtl="0">
              <a:lnSpc>
                <a:spcPct val="100000"/>
              </a:lnSpc>
              <a:spcBef>
                <a:spcPts val="0"/>
              </a:spcBef>
              <a:spcAft>
                <a:spcPts val="0"/>
              </a:spcAft>
              <a:buClr>
                <a:srgbClr val="000000"/>
              </a:buClr>
              <a:buSzPts val="3600"/>
              <a:buFont typeface="Arial"/>
              <a:buNone/>
            </a:pPr>
            <a:endParaRPr b="1" dirty="0">
              <a:solidFill>
                <a:srgbClr val="FFFF00"/>
              </a:solidFill>
            </a:endParaRPr>
          </a:p>
          <a:p>
            <a:pPr lvl="0" algn="just">
              <a:buSzPts val="3600"/>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Lightweight, Low-Cost and Customizable Cybersecurity Automation Using n8n</a:t>
            </a:r>
          </a:p>
          <a:p>
            <a:pPr lvl="0" algn="just">
              <a:buSzPts val="3600"/>
            </a:pPr>
            <a:endParaRPr lang="en-US" b="1" dirty="0">
              <a:solidFill>
                <a:schemeClr val="lt1"/>
              </a:solidFill>
            </a:endParaRPr>
          </a:p>
          <a:p>
            <a:pPr marL="457200" lvl="0" indent="-336550" algn="just">
              <a:buClr>
                <a:schemeClr val="lt1"/>
              </a:buClr>
              <a:buSzPts val="1700"/>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The Accessibility Gap:</a:t>
            </a:r>
            <a:r>
              <a:rPr lang="en-US" sz="2000" b="1" dirty="0">
                <a:solidFill>
                  <a:schemeClr val="lt1"/>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Most advanced SOAR (Security Orchestration, Automation, and Response) solutions are costly and resource-heavy, restricting their use to large enterprises. Smaller organizations, academic institutions, and individuals are left without affordable automation options for cybersecurity.</a:t>
            </a:r>
          </a:p>
          <a:p>
            <a:pPr marL="120650" lvl="0" algn="just">
              <a:buClr>
                <a:schemeClr val="lt1"/>
              </a:buClr>
              <a:buSzPts val="1700"/>
            </a:pPr>
            <a:endParaRPr sz="2000" dirty="0">
              <a:solidFill>
                <a:schemeClr val="lt1"/>
              </a:solidFill>
              <a:latin typeface="Roboto" panose="02000000000000000000" pitchFamily="2" charset="0"/>
              <a:ea typeface="Roboto" panose="02000000000000000000" pitchFamily="2" charset="0"/>
              <a:cs typeface="Roboto" panose="02000000000000000000" pitchFamily="2" charset="0"/>
            </a:endParaRPr>
          </a:p>
          <a:p>
            <a:pPr marL="457200" lvl="0" indent="-336550" algn="just">
              <a:buClr>
                <a:schemeClr val="lt1"/>
              </a:buClr>
              <a:buSzPts val="1700"/>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The Integration Gap: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Traditional security tools like antivirus, firewalls, and SIEMs often operate in isolation. This lack of orchestration results in slower response times and reliance on manual intervention, which increases the risk of delayed threat mitigation.</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457200" lvl="0" indent="0" algn="just" rtl="0">
              <a:spcBef>
                <a:spcPts val="0"/>
              </a:spcBef>
              <a:spcAft>
                <a:spcPts val="0"/>
              </a:spcAft>
              <a:buNone/>
            </a:pPr>
            <a:endParaRPr sz="2000" dirty="0">
              <a:solidFill>
                <a:schemeClr val="lt1"/>
              </a:solidFill>
              <a:latin typeface="Roboto" panose="02000000000000000000" pitchFamily="2" charset="0"/>
              <a:ea typeface="Roboto" panose="02000000000000000000" pitchFamily="2" charset="0"/>
              <a:cs typeface="Roboto" panose="02000000000000000000" pitchFamily="2" charset="0"/>
            </a:endParaRPr>
          </a:p>
          <a:p>
            <a:pPr marL="457200" indent="-336550" algn="just">
              <a:buClr>
                <a:schemeClr val="lt1"/>
              </a:buClr>
              <a:buSzPts val="1700"/>
              <a:buFont typeface="Arial"/>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The Flexibility Gap: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Enterprise SOAR platforms are rigid and vendor-locked, offering predefined playbooks with limited adaptability. In contrast, many environments require lightweight, customizable workflows that can evolve quickly with changing threats, something current tools fail to provide.</a:t>
            </a:r>
            <a:endParaRPr sz="20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70" name="Google Shape;70;p6"/>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71" name="Google Shape;71;p6"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72" name="Google Shape;72;p6"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73" name="Google Shape;73;p6"/>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7"/>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81" name="Google Shape;81;p7"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82" name="Google Shape;82;p7"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83" name="Google Shape;83;p7"/>
          <p:cNvSpPr txBox="1"/>
          <p:nvPr/>
        </p:nvSpPr>
        <p:spPr>
          <a:xfrm>
            <a:off x="1197876" y="456225"/>
            <a:ext cx="9785700" cy="56668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700" b="1" i="0" u="none" strike="noStrike" cap="none" dirty="0">
                <a:solidFill>
                  <a:srgbClr val="FFFF00"/>
                </a:solidFill>
                <a:latin typeface="Arial"/>
                <a:ea typeface="Arial"/>
                <a:cs typeface="Arial"/>
                <a:sym typeface="Arial"/>
              </a:rPr>
              <a:t>Objectives</a:t>
            </a:r>
            <a:endParaRPr sz="1200" b="1" i="0" u="none" strike="noStrike" cap="none" dirty="0">
              <a:solidFill>
                <a:srgbClr val="FFFF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100" b="1" dirty="0">
              <a:solidFill>
                <a:srgbClr val="FFFF00"/>
              </a:solidFill>
            </a:endParaRPr>
          </a:p>
          <a:p>
            <a:pPr marL="0" marR="0" lvl="0" indent="0" algn="l" rtl="0">
              <a:lnSpc>
                <a:spcPct val="100000"/>
              </a:lnSpc>
              <a:spcBef>
                <a:spcPts val="0"/>
              </a:spcBef>
              <a:spcAft>
                <a:spcPts val="0"/>
              </a:spcAft>
              <a:buClr>
                <a:srgbClr val="000000"/>
              </a:buClr>
              <a:buSzPts val="3600"/>
              <a:buFont typeface="Arial"/>
              <a:buNone/>
            </a:pPr>
            <a:endParaRPr sz="800" b="1" i="0" u="none" strike="noStrike" cap="none" dirty="0">
              <a:solidFill>
                <a:srgbClr val="FFFF00"/>
              </a:solidFill>
              <a:latin typeface="Arial"/>
              <a:ea typeface="Arial"/>
              <a:cs typeface="Arial"/>
              <a:sym typeface="Arial"/>
            </a:endParaRPr>
          </a:p>
          <a:p>
            <a:pPr marL="457200" lvl="0" indent="-346075" algn="just">
              <a:lnSpc>
                <a:spcPct val="115000"/>
              </a:lnSpc>
              <a:buClr>
                <a:schemeClr val="lt1"/>
              </a:buClr>
              <a:buSzPts val="1850"/>
              <a:buFont typeface="Roboto"/>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Design a lightweight cybersecurity automation framework</a:t>
            </a:r>
            <a:r>
              <a:rPr lang="en-US" sz="20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using the open-source tool </a:t>
            </a: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n8n</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as an alternative to costly SOAR platforms.</a:t>
            </a:r>
          </a:p>
          <a:p>
            <a:pPr marL="111125" lvl="0" algn="just">
              <a:lnSpc>
                <a:spcPct val="115000"/>
              </a:lnSpc>
              <a:buClr>
                <a:schemeClr val="lt1"/>
              </a:buClr>
              <a:buSzPts val="1850"/>
            </a:pPr>
            <a:endParaRPr lang="en-US" sz="5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46075" algn="just">
              <a:lnSpc>
                <a:spcPct val="115000"/>
              </a:lnSpc>
              <a:buClr>
                <a:schemeClr val="lt1"/>
              </a:buClr>
              <a:buSzPts val="1850"/>
              <a:buFont typeface="Roboto"/>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Integrate free/open-source security tools and APIs</a:t>
            </a:r>
            <a:r>
              <a:rPr lang="en-US" sz="20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(e.g., antivirus logs, threat intelligence feeds, email/messaging services) to automate common incident response workflows.</a:t>
            </a:r>
          </a:p>
          <a:p>
            <a:pPr marL="111125" lvl="0" algn="just">
              <a:lnSpc>
                <a:spcPct val="115000"/>
              </a:lnSpc>
              <a:buClr>
                <a:schemeClr val="lt1"/>
              </a:buClr>
              <a:buSzPts val="1850"/>
            </a:pPr>
            <a:endParaRPr lang="en-US" sz="5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46075" algn="just">
              <a:lnSpc>
                <a:spcPct val="115000"/>
              </a:lnSpc>
              <a:buClr>
                <a:schemeClr val="lt1"/>
              </a:buClr>
              <a:buSzPts val="1850"/>
              <a:buFont typeface="Roboto"/>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Develop customizable workflows</a:t>
            </a:r>
            <a:r>
              <a:rPr lang="en-US" sz="20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for tasks such as phishing email handling, log monitoring, and automated alert notifications.</a:t>
            </a:r>
            <a:endParaRPr lang="en-US" sz="20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46075" algn="just">
              <a:lnSpc>
                <a:spcPct val="115000"/>
              </a:lnSpc>
              <a:buClr>
                <a:schemeClr val="lt1"/>
              </a:buClr>
              <a:buSzPts val="1850"/>
              <a:buFont typeface="Roboto"/>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Evaluate the framework’s effectiveness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in reducing manual effort, improving response time, and enhancing coordination compared to traditional manual methods.</a:t>
            </a:r>
          </a:p>
          <a:p>
            <a:pPr marL="111125" lvl="0" algn="just">
              <a:lnSpc>
                <a:spcPct val="115000"/>
              </a:lnSpc>
              <a:buClr>
                <a:schemeClr val="lt1"/>
              </a:buClr>
              <a:buSzPts val="1850"/>
            </a:pPr>
            <a:endParaRPr lang="en-US" sz="500"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a:p>
            <a:pPr marL="457200" lvl="0" indent="-346075" algn="just">
              <a:lnSpc>
                <a:spcPct val="115000"/>
              </a:lnSpc>
              <a:buClr>
                <a:schemeClr val="lt1"/>
              </a:buClr>
              <a:buSzPts val="1850"/>
              <a:buFont typeface="Roboto"/>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Promote accessibility and inclusivity in cybersecurity</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by creating a cost-effective, open-source solution suitable for small organizations, academic institutions, and individual users.</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84" name="Google Shape;84;p7"/>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8"/>
          <p:cNvSpPr txBox="1"/>
          <p:nvPr/>
        </p:nvSpPr>
        <p:spPr>
          <a:xfrm>
            <a:off x="1197821" y="532832"/>
            <a:ext cx="9785700" cy="54476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4000" b="1" i="0" u="none" strike="noStrike" cap="none" dirty="0">
                <a:solidFill>
                  <a:srgbClr val="FFFF00"/>
                </a:solidFill>
                <a:latin typeface="Arial"/>
                <a:ea typeface="Arial"/>
                <a:cs typeface="Arial"/>
                <a:sym typeface="Arial"/>
              </a:rPr>
              <a:t>Scope of the Project</a:t>
            </a:r>
            <a:endParaRPr sz="4000" b="1" i="0" u="none" strike="noStrike" cap="none" dirty="0">
              <a:solidFill>
                <a:srgbClr val="FFFF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1200" b="1" dirty="0">
              <a:solidFill>
                <a:srgbClr val="FFFF00"/>
              </a:solidFill>
            </a:endParaRPr>
          </a:p>
          <a:p>
            <a:pPr marL="0" lvl="0" indent="0" algn="just" rtl="0">
              <a:lnSpc>
                <a:spcPct val="115000"/>
              </a:lnSpc>
              <a:spcBef>
                <a:spcPts val="1200"/>
              </a:spcBef>
              <a:spcAft>
                <a:spcPts val="0"/>
              </a:spcAft>
              <a:buNone/>
            </a:pPr>
            <a:r>
              <a:rPr lang="en-US" sz="2000" dirty="0">
                <a:solidFill>
                  <a:schemeClr val="lt1"/>
                </a:solidFill>
              </a:rPr>
              <a:t>While our models show competitive performance, we acknowledge several important limitations:</a:t>
            </a:r>
            <a:endParaRPr sz="2000" dirty="0">
              <a:solidFill>
                <a:schemeClr val="lt1"/>
              </a:solidFill>
            </a:endParaRPr>
          </a:p>
          <a:p>
            <a:endParaRPr lang="en-US" sz="2000" b="1" dirty="0"/>
          </a:p>
          <a:p>
            <a:pPr marL="285750" indent="-285750">
              <a:buClr>
                <a:schemeClr val="bg1"/>
              </a:buClr>
              <a:buSzPct val="150000"/>
              <a:buFont typeface="Arial" panose="020B0604020202020204" pitchFamily="34" charset="0"/>
              <a:buChar char="•"/>
            </a:pPr>
            <a:r>
              <a:rPr lang="en-US" sz="2000" dirty="0">
                <a:solidFill>
                  <a:srgbClr val="FFFF00"/>
                </a:solidFill>
              </a:rPr>
              <a:t>Lightweight</a:t>
            </a:r>
            <a:r>
              <a:rPr lang="en-US" sz="2000" b="1" dirty="0">
                <a:solidFill>
                  <a:srgbClr val="FFFF00"/>
                </a:solidFill>
              </a:rPr>
              <a:t> </a:t>
            </a:r>
            <a:r>
              <a:rPr lang="en-US" sz="2000" dirty="0">
                <a:solidFill>
                  <a:srgbClr val="FFFF00"/>
                </a:solidFill>
              </a:rPr>
              <a:t>SOAR Capabilities: </a:t>
            </a:r>
            <a:r>
              <a:rPr lang="en-US" sz="2000" dirty="0">
                <a:solidFill>
                  <a:schemeClr val="bg1"/>
                </a:solidFill>
              </a:rPr>
              <a:t>Delivers essential automation features such as alert handling, task orchestration, and workflow execution without the heavy overhead of enterprise SOAR systems.</a:t>
            </a:r>
          </a:p>
          <a:p>
            <a:pPr marL="285750" indent="-285750">
              <a:buClr>
                <a:schemeClr val="bg1"/>
              </a:buClr>
              <a:buSzPct val="150000"/>
              <a:buFont typeface="Arial" panose="020B0604020202020204" pitchFamily="34" charset="0"/>
              <a:buChar char="•"/>
            </a:pPr>
            <a:endParaRPr lang="en-US" sz="2000" b="1" dirty="0">
              <a:solidFill>
                <a:srgbClr val="FFFF00"/>
              </a:solidFill>
            </a:endParaRPr>
          </a:p>
          <a:p>
            <a:pPr marL="285750" indent="-285750">
              <a:buClr>
                <a:schemeClr val="bg1"/>
              </a:buClr>
              <a:buSzPct val="150000"/>
              <a:buFont typeface="Arial" panose="020B0604020202020204" pitchFamily="34" charset="0"/>
              <a:buChar char="•"/>
            </a:pPr>
            <a:r>
              <a:rPr lang="en-US" sz="2000" dirty="0">
                <a:solidFill>
                  <a:srgbClr val="FFFF00"/>
                </a:solidFill>
              </a:rPr>
              <a:t>Integrated Workflow Automation: </a:t>
            </a:r>
            <a:r>
              <a:rPr lang="en-US" sz="2000" dirty="0">
                <a:solidFill>
                  <a:schemeClr val="bg1"/>
                </a:solidFill>
              </a:rPr>
              <a:t>Works seamlessly with external antivirus tools, log sources, and APIs to automate responses, streamline processes, and enhance operational efficiency.</a:t>
            </a:r>
          </a:p>
          <a:p>
            <a:pPr marL="285750" indent="-285750">
              <a:buClr>
                <a:schemeClr val="bg1"/>
              </a:buClr>
              <a:buSzPct val="150000"/>
              <a:buFont typeface="Arial" panose="020B0604020202020204" pitchFamily="34" charset="0"/>
              <a:buChar char="•"/>
            </a:pPr>
            <a:endParaRPr lang="en-US" sz="2000" b="1" dirty="0">
              <a:solidFill>
                <a:srgbClr val="FFFF00"/>
              </a:solidFill>
            </a:endParaRPr>
          </a:p>
          <a:p>
            <a:pPr marL="285750" indent="-285750">
              <a:buClr>
                <a:schemeClr val="bg1"/>
              </a:buClr>
              <a:buSzPct val="150000"/>
              <a:buFont typeface="Arial" panose="020B0604020202020204" pitchFamily="34" charset="0"/>
              <a:buChar char="•"/>
            </a:pPr>
            <a:r>
              <a:rPr lang="en-US" sz="2000" dirty="0">
                <a:solidFill>
                  <a:srgbClr val="FFFF00"/>
                </a:solidFill>
              </a:rPr>
              <a:t>Optimized for Small-Scale Deployments: </a:t>
            </a:r>
            <a:r>
              <a:rPr lang="en-US" sz="2000" dirty="0">
                <a:solidFill>
                  <a:schemeClr val="bg1"/>
                </a:solidFill>
              </a:rPr>
              <a:t>Ideal for academic projects, personal security labs, and small organizations that need effective automation without large infrastructure requirements.</a:t>
            </a:r>
          </a:p>
        </p:txBody>
      </p:sp>
      <p:sp>
        <p:nvSpPr>
          <p:cNvPr id="91" name="Google Shape;91;p8"/>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92" name="Google Shape;92;p8"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93" name="Google Shape;93;p8"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94" name="Google Shape;94;p8"/>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9"/>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101" name="Google Shape;101;p9"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102" name="Google Shape;102;p9"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103" name="Google Shape;103;p9"/>
          <p:cNvSpPr txBox="1"/>
          <p:nvPr/>
        </p:nvSpPr>
        <p:spPr>
          <a:xfrm>
            <a:off x="1197870" y="456215"/>
            <a:ext cx="775519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FFFF00"/>
                </a:solidFill>
                <a:latin typeface="Arial"/>
                <a:ea typeface="Arial"/>
                <a:cs typeface="Arial"/>
                <a:sym typeface="Arial"/>
              </a:rPr>
              <a:t>Dataset Details</a:t>
            </a:r>
            <a:endParaRPr dirty="0"/>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FFFF00"/>
              </a:solidFill>
              <a:latin typeface="Arial"/>
              <a:ea typeface="Arial"/>
              <a:cs typeface="Arial"/>
              <a:sym typeface="Arial"/>
            </a:endParaRPr>
          </a:p>
        </p:txBody>
      </p:sp>
      <p:sp>
        <p:nvSpPr>
          <p:cNvPr id="104" name="Google Shape;104;p9"/>
          <p:cNvSpPr txBox="1"/>
          <p:nvPr/>
        </p:nvSpPr>
        <p:spPr>
          <a:xfrm>
            <a:off x="1197869" y="1131592"/>
            <a:ext cx="10321685" cy="5016718"/>
          </a:xfrm>
          <a:prstGeom prst="rect">
            <a:avLst/>
          </a:prstGeom>
          <a:noFill/>
          <a:ln>
            <a:noFill/>
          </a:ln>
        </p:spPr>
        <p:txBody>
          <a:bodyPr spcFirstLastPara="1" wrap="square" lIns="91425" tIns="45700" rIns="91425" bIns="45700" anchor="t" anchorCtr="0">
            <a:spAutoFit/>
          </a:bodyPr>
          <a:lstStyle/>
          <a:p>
            <a:pPr marL="285750" indent="-285750">
              <a:buClr>
                <a:schemeClr val="bg1"/>
              </a:buClr>
              <a:buSzPct val="150000"/>
              <a:buFont typeface="Arial" panose="020B0604020202020204" pitchFamily="34" charset="0"/>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Source:</a:t>
            </a:r>
          </a:p>
          <a:p>
            <a:pPr lvl="1">
              <a:buClr>
                <a:schemeClr val="bg1"/>
              </a:buClr>
              <a:buSzPct val="150000"/>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Publicly available, free, and open-source tools and APIs integrated via </a:t>
            </a: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n8n</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workflows.</a:t>
            </a:r>
          </a:p>
          <a:p>
            <a:pPr>
              <a:buClr>
                <a:schemeClr val="bg1"/>
              </a:buClr>
              <a:buSzPct val="150000"/>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Security event logs from </a:t>
            </a: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antivirus software</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(e.g., Windows Defender,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ClamAV</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a:buClr>
                <a:schemeClr val="bg1"/>
              </a:buClr>
              <a:buSzPct val="150000"/>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Threat intelligence feeds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(e.g.,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AbuseIPDB</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VirusTotal</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free API).</a:t>
            </a:r>
          </a:p>
          <a:p>
            <a:pPr>
              <a:buClr>
                <a:schemeClr val="bg1"/>
              </a:buClr>
              <a:buSzPct val="150000"/>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System/Network logs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(via syslog, Elastic stack, or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OSQuery</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a:buClr>
                <a:schemeClr val="bg1"/>
              </a:buClr>
              <a:buSzPct val="150000"/>
            </a:pP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Messaging/Notification platforms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(Slack free tier, Telegram, Email).</a:t>
            </a:r>
          </a:p>
          <a:p>
            <a:pPr>
              <a:buClr>
                <a:schemeClr val="bg1"/>
              </a:buClr>
              <a:buSzPct val="150000"/>
            </a:pPr>
            <a:endParaRPr lang="en-US" sz="2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bg1"/>
              </a:buClr>
              <a:buSzPct val="150000"/>
              <a:buFont typeface="Arial" panose="020B0604020202020204" pitchFamily="34" charset="0"/>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Coverage &amp; Usage:</a:t>
            </a:r>
            <a:endParaRPr lang="en-US" sz="2000" dirty="0">
              <a:solidFill>
                <a:srgbClr val="FFFF00"/>
              </a:solidFill>
              <a:latin typeface="Roboto" panose="02000000000000000000" pitchFamily="2" charset="0"/>
              <a:ea typeface="Roboto" panose="02000000000000000000" pitchFamily="2" charset="0"/>
              <a:cs typeface="Roboto" panose="02000000000000000000" pitchFamily="2" charset="0"/>
            </a:endParaRPr>
          </a:p>
          <a:p>
            <a:pPr>
              <a:buClr>
                <a:schemeClr val="bg1"/>
              </a:buClr>
              <a:buSzPct val="150000"/>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Alerts and log entries were used as input data for automated workflows.</a:t>
            </a:r>
          </a:p>
          <a:p>
            <a:pPr>
              <a:buClr>
                <a:schemeClr val="bg1"/>
              </a:buClr>
              <a:buSzPct val="150000"/>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Threat intelligence lookups used free API calls for IPs, domains, or file hashes.</a:t>
            </a:r>
          </a:p>
          <a:p>
            <a:pPr>
              <a:buClr>
                <a:schemeClr val="bg1"/>
              </a:buClr>
              <a:buSzPct val="150000"/>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Notifications delivered to admin channels through messaging integrations.</a:t>
            </a:r>
          </a:p>
          <a:p>
            <a:pPr>
              <a:buClr>
                <a:schemeClr val="bg1"/>
              </a:buClr>
              <a:buSzPct val="150000"/>
            </a:pPr>
            <a:endParaRPr lang="en-US" sz="2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bg1"/>
              </a:buClr>
              <a:buSzPct val="150000"/>
              <a:buFont typeface="Arial" panose="020B0604020202020204" pitchFamily="34" charset="0"/>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Nature of Data:</a:t>
            </a:r>
            <a:endParaRPr lang="en-US" sz="2000" dirty="0">
              <a:solidFill>
                <a:srgbClr val="FFFF00"/>
              </a:solidFill>
              <a:latin typeface="Roboto" panose="02000000000000000000" pitchFamily="2" charset="0"/>
              <a:ea typeface="Roboto" panose="02000000000000000000" pitchFamily="2" charset="0"/>
              <a:cs typeface="Roboto" panose="02000000000000000000" pitchFamily="2" charset="0"/>
            </a:endParaRPr>
          </a:p>
          <a:p>
            <a:pPr>
              <a:buClr>
                <a:schemeClr val="bg1"/>
              </a:buClr>
              <a:buSzPct val="150000"/>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Primarily structured/semi-structured logs, alerts, and API responses.</a:t>
            </a:r>
          </a:p>
          <a:p>
            <a:pPr>
              <a:buClr>
                <a:schemeClr val="bg1"/>
              </a:buClr>
              <a:buSzPct val="150000"/>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Real-world security events simulated at small scale for workflow testing.</a:t>
            </a:r>
          </a:p>
        </p:txBody>
      </p:sp>
      <p:sp>
        <p:nvSpPr>
          <p:cNvPr id="105" name="Google Shape;105;p9"/>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0"/>
          <p:cNvSpPr txBox="1"/>
          <p:nvPr/>
        </p:nvSpPr>
        <p:spPr>
          <a:xfrm>
            <a:off x="2339181" y="6411984"/>
            <a:ext cx="7513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112" name="Google Shape;112;p10" descr="Major Changes In VTU's Schemes - Careerindia"/>
          <p:cNvPicPr preferRelativeResize="0"/>
          <p:nvPr/>
        </p:nvPicPr>
        <p:blipFill rotWithShape="1">
          <a:blip r:embed="rId3">
            <a:alphaModFix/>
          </a:blip>
          <a:srcRect/>
          <a:stretch/>
        </p:blipFill>
        <p:spPr>
          <a:xfrm>
            <a:off x="10983472" y="-83049"/>
            <a:ext cx="1208527" cy="1231763"/>
          </a:xfrm>
          <a:prstGeom prst="rect">
            <a:avLst/>
          </a:prstGeom>
          <a:noFill/>
          <a:ln>
            <a:noFill/>
          </a:ln>
        </p:spPr>
      </p:pic>
      <p:pic>
        <p:nvPicPr>
          <p:cNvPr id="113" name="Google Shape;113;p10"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114" name="Google Shape;114;p10"/>
          <p:cNvSpPr txBox="1"/>
          <p:nvPr/>
        </p:nvSpPr>
        <p:spPr>
          <a:xfrm>
            <a:off x="1197870" y="464140"/>
            <a:ext cx="7755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00"/>
                </a:solidFill>
                <a:latin typeface="Arial"/>
                <a:ea typeface="Arial"/>
                <a:cs typeface="Arial"/>
                <a:sym typeface="Arial"/>
              </a:rPr>
              <a:t>Dataset Details</a:t>
            </a:r>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FFFF00"/>
              </a:solidFill>
              <a:latin typeface="Arial"/>
              <a:ea typeface="Arial"/>
              <a:cs typeface="Arial"/>
              <a:sym typeface="Arial"/>
            </a:endParaRPr>
          </a:p>
        </p:txBody>
      </p:sp>
      <p:sp>
        <p:nvSpPr>
          <p:cNvPr id="115" name="Google Shape;115;p10"/>
          <p:cNvSpPr txBox="1"/>
          <p:nvPr/>
        </p:nvSpPr>
        <p:spPr>
          <a:xfrm>
            <a:off x="1261483" y="1050661"/>
            <a:ext cx="9759600" cy="5324494"/>
          </a:xfrm>
          <a:prstGeom prst="rect">
            <a:avLst/>
          </a:prstGeom>
          <a:noFill/>
          <a:ln>
            <a:noFill/>
          </a:ln>
        </p:spPr>
        <p:txBody>
          <a:bodyPr spcFirstLastPara="1" wrap="square" lIns="91425" tIns="45700" rIns="91425" bIns="45700" anchor="t" anchorCtr="0">
            <a:spAutoFit/>
          </a:bodyPr>
          <a:lstStyle/>
          <a:p>
            <a:pPr>
              <a:buClr>
                <a:srgbClr val="FFFF00"/>
              </a:buClr>
              <a:buSzPct val="150000"/>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Features/Attributes</a:t>
            </a:r>
          </a:p>
          <a:p>
            <a:pPr marL="342900" lvl="2" indent="-342900">
              <a:buClr>
                <a:srgbClr val="FFFF00"/>
              </a:buClr>
              <a:buSzPct val="150000"/>
              <a:buFont typeface="Arial" panose="020B0604020202020204" pitchFamily="34" charset="0"/>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Input Data Sources:</a:t>
            </a:r>
            <a:endParaRPr lang="en-US" sz="2000" dirty="0">
              <a:solidFill>
                <a:srgbClr val="FFFF00"/>
              </a:solidFill>
              <a:latin typeface="Roboto" panose="02000000000000000000" pitchFamily="2" charset="0"/>
              <a:ea typeface="Roboto" panose="02000000000000000000" pitchFamily="2" charset="0"/>
              <a:cs typeface="Roboto" panose="02000000000000000000" pitchFamily="2" charset="0"/>
            </a:endParaRPr>
          </a:p>
          <a:p>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Antivirus Logs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Alerts and events from free tools (e.g., Windows Defender,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ClamAV</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a:t>
            </a:r>
          </a:p>
          <a:p>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System/Network Logs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Collected via syslog,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OSQuery</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or Elastic stack.</a:t>
            </a:r>
          </a:p>
          <a:p>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Threat Intelligence Feeds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API lookups from services like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AbuseIPDB</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VirusTotal</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a:t>
            </a:r>
          </a:p>
          <a:p>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User Reports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Phishing email submissions or suspicious activity reports.</a:t>
            </a:r>
          </a:p>
          <a:p>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Messaging/Notification Platforms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Slack, Telegram, or Email for alerts.</a:t>
            </a:r>
          </a:p>
          <a:p>
            <a:endParaRPr lang="en-US" sz="2000" dirty="0">
              <a:latin typeface="Roboto" panose="02000000000000000000" pitchFamily="2" charset="0"/>
              <a:ea typeface="Roboto" panose="02000000000000000000" pitchFamily="2" charset="0"/>
              <a:cs typeface="Roboto" panose="02000000000000000000" pitchFamily="2" charset="0"/>
            </a:endParaRPr>
          </a:p>
          <a:p>
            <a:pPr marL="342900" indent="-342900">
              <a:buClr>
                <a:srgbClr val="FFFF00"/>
              </a:buClr>
              <a:buSzPct val="150000"/>
              <a:buFont typeface="Arial" panose="020B0604020202020204" pitchFamily="34" charset="0"/>
              <a:buChar char="•"/>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Workflow Attributes:</a:t>
            </a:r>
            <a:endParaRPr lang="en-US" sz="2000" dirty="0">
              <a:solidFill>
                <a:srgbClr val="FFFF00"/>
              </a:solidFill>
              <a:latin typeface="Roboto" panose="02000000000000000000" pitchFamily="2" charset="0"/>
              <a:ea typeface="Roboto" panose="02000000000000000000" pitchFamily="2" charset="0"/>
              <a:cs typeface="Roboto" panose="02000000000000000000" pitchFamily="2" charset="0"/>
            </a:endParaRPr>
          </a:p>
          <a:p>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Automation Tasks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Log monitoring, phishing email analysis, alert 	forwarding, 	threat lookup.</a:t>
            </a:r>
          </a:p>
          <a:p>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Trigger Mechanisms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Event-based (new alert/log), time-based (scheduled 	scans), or user-based (manual report).</a:t>
            </a:r>
          </a:p>
          <a:p>
            <a:r>
              <a:rPr lang="en-US" sz="2000" b="1" dirty="0">
                <a:solidFill>
                  <a:schemeClr val="bg1"/>
                </a:solidFill>
                <a:latin typeface="Roboto" panose="02000000000000000000" pitchFamily="2" charset="0"/>
                <a:ea typeface="Roboto" panose="02000000000000000000" pitchFamily="2" charset="0"/>
                <a:cs typeface="Roboto" panose="02000000000000000000" pitchFamily="2" charset="0"/>
              </a:rPr>
              <a:t>	Response Actions</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Notifications to admins, threat blocking actions, or API-	driven lookups.</a:t>
            </a:r>
          </a:p>
        </p:txBody>
      </p:sp>
      <p:sp>
        <p:nvSpPr>
          <p:cNvPr id="116" name="Google Shape;116;p10"/>
          <p:cNvSpPr txBox="1">
            <a:spLocks noGrp="1"/>
          </p:cNvSpPr>
          <p:nvPr>
            <p:ph type="sldNum" idx="12"/>
          </p:nvPr>
        </p:nvSpPr>
        <p:spPr>
          <a:xfrm>
            <a:off x="10350500" y="292100"/>
            <a:ext cx="838200" cy="7683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1"/>
          <p:cNvSpPr txBox="1"/>
          <p:nvPr/>
        </p:nvSpPr>
        <p:spPr>
          <a:xfrm>
            <a:off x="2339181" y="6411984"/>
            <a:ext cx="751363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DE585"/>
              </a:buClr>
              <a:buSzPts val="1800"/>
              <a:buFont typeface="Arial"/>
              <a:buNone/>
            </a:pPr>
            <a:r>
              <a:rPr lang="en-US" sz="1800" b="1" i="0" u="none" strike="noStrike" cap="none">
                <a:solidFill>
                  <a:schemeClr val="dk1"/>
                </a:solidFill>
                <a:latin typeface="Arial"/>
                <a:ea typeface="Arial"/>
                <a:cs typeface="Arial"/>
                <a:sym typeface="Arial"/>
              </a:rPr>
              <a:t>Department</a:t>
            </a:r>
            <a:r>
              <a:rPr lang="en-US" sz="1800" b="1" i="0" u="none" strike="noStrike" cap="none">
                <a:solidFill>
                  <a:srgbClr val="CDE585"/>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of Computer Science &amp; Engineering, HKBKCE-VTU</a:t>
            </a:r>
            <a:endParaRPr sz="1400" b="1" i="0" u="none" strike="noStrike" cap="none">
              <a:solidFill>
                <a:schemeClr val="dk1"/>
              </a:solidFill>
              <a:latin typeface="Arial"/>
              <a:ea typeface="Arial"/>
              <a:cs typeface="Arial"/>
              <a:sym typeface="Arial"/>
            </a:endParaRPr>
          </a:p>
        </p:txBody>
      </p:sp>
      <p:pic>
        <p:nvPicPr>
          <p:cNvPr id="123" name="Google Shape;123;p11" descr="Major Changes In VTU's Schemes - Careerindia"/>
          <p:cNvPicPr preferRelativeResize="0"/>
          <p:nvPr/>
        </p:nvPicPr>
        <p:blipFill rotWithShape="1">
          <a:blip r:embed="rId3">
            <a:alphaModFix/>
          </a:blip>
          <a:srcRect/>
          <a:stretch/>
        </p:blipFill>
        <p:spPr>
          <a:xfrm>
            <a:off x="10983472" y="-83049"/>
            <a:ext cx="1208528" cy="1231762"/>
          </a:xfrm>
          <a:prstGeom prst="rect">
            <a:avLst/>
          </a:prstGeom>
          <a:noFill/>
          <a:ln>
            <a:noFill/>
          </a:ln>
        </p:spPr>
      </p:pic>
      <p:pic>
        <p:nvPicPr>
          <p:cNvPr id="124" name="Google Shape;124;p11" descr="HKBK COLLEGE OF ENGINEERING (HKBKCE) BANGALORE Reviews | Address ..."/>
          <p:cNvPicPr preferRelativeResize="0"/>
          <p:nvPr/>
        </p:nvPicPr>
        <p:blipFill rotWithShape="1">
          <a:blip r:embed="rId4">
            <a:alphaModFix/>
          </a:blip>
          <a:srcRect/>
          <a:stretch/>
        </p:blipFill>
        <p:spPr>
          <a:xfrm>
            <a:off x="-10658" y="18198"/>
            <a:ext cx="1208528" cy="1208528"/>
          </a:xfrm>
          <a:prstGeom prst="rect">
            <a:avLst/>
          </a:prstGeom>
          <a:noFill/>
          <a:ln>
            <a:noFill/>
          </a:ln>
        </p:spPr>
      </p:pic>
      <p:sp>
        <p:nvSpPr>
          <p:cNvPr id="125" name="Google Shape;125;p11"/>
          <p:cNvSpPr txBox="1"/>
          <p:nvPr/>
        </p:nvSpPr>
        <p:spPr>
          <a:xfrm>
            <a:off x="1197870" y="456215"/>
            <a:ext cx="775519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0" i="0" u="none" strike="noStrike" cap="none">
                <a:solidFill>
                  <a:srgbClr val="FFFF00"/>
                </a:solidFill>
                <a:latin typeface="Arial"/>
                <a:ea typeface="Arial"/>
                <a:cs typeface="Arial"/>
                <a:sym typeface="Arial"/>
              </a:rPr>
              <a:t>Literature Survey</a:t>
            </a:r>
            <a:endParaRPr sz="3600" b="1" i="0" u="none" strike="noStrike" cap="none">
              <a:solidFill>
                <a:srgbClr val="FFFF00"/>
              </a:solidFill>
              <a:latin typeface="Arial"/>
              <a:ea typeface="Arial"/>
              <a:cs typeface="Arial"/>
              <a:sym typeface="Arial"/>
            </a:endParaRPr>
          </a:p>
        </p:txBody>
      </p:sp>
      <p:sp>
        <p:nvSpPr>
          <p:cNvPr id="126" name="Google Shape;126;p11"/>
          <p:cNvSpPr/>
          <p:nvPr/>
        </p:nvSpPr>
        <p:spPr>
          <a:xfrm>
            <a:off x="1203150" y="1046542"/>
            <a:ext cx="9785700" cy="5308107"/>
          </a:xfrm>
          <a:prstGeom prst="rect">
            <a:avLst/>
          </a:prstGeom>
          <a:noFill/>
          <a:ln>
            <a:noFill/>
          </a:ln>
        </p:spPr>
        <p:txBody>
          <a:bodyPr spcFirstLastPara="1" wrap="square" lIns="91425" tIns="45700" rIns="91425" bIns="45700" anchor="ctr" anchorCtr="0">
            <a:noAutofit/>
          </a:bodyPr>
          <a:lstStyle/>
          <a:p>
            <a:pPr lvl="0" algn="just">
              <a:spcBef>
                <a:spcPts val="1200"/>
              </a:spcBef>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Problem:</a:t>
            </a:r>
            <a:r>
              <a:rPr lang="en-US" sz="2000" dirty="0">
                <a:solidFill>
                  <a:schemeClr val="lt1"/>
                </a:solidFill>
                <a:latin typeface="Roboto" panose="02000000000000000000" pitchFamily="2" charset="0"/>
                <a:ea typeface="Roboto" panose="02000000000000000000" pitchFamily="2" charset="0"/>
                <a:cs typeface="Roboto" panose="02000000000000000000" pitchFamily="2" charset="0"/>
              </a:rPr>
              <a:t> </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Cybersecurity operations today face an overwhelming reliance on expensive, enterprise-grade SOAR (Security Orchestration, Automation, and Response) platforms, leaving smaller organizations without accessible automation solutions.</a:t>
            </a:r>
            <a:endParaRPr sz="20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0" lvl="0" indent="0" algn="just" rtl="0">
              <a:spcBef>
                <a:spcPts val="1200"/>
              </a:spcBef>
              <a:spcAft>
                <a:spcPts val="0"/>
              </a:spcAft>
              <a:buNone/>
            </a:pPr>
            <a:r>
              <a:rPr lang="en-US" sz="2000" b="1" dirty="0">
                <a:solidFill>
                  <a:srgbClr val="FFFF00"/>
                </a:solidFill>
                <a:latin typeface="Roboto" panose="02000000000000000000" pitchFamily="2" charset="0"/>
                <a:ea typeface="Roboto" panose="02000000000000000000" pitchFamily="2" charset="0"/>
                <a:cs typeface="Roboto" panose="02000000000000000000" pitchFamily="2" charset="0"/>
              </a:rPr>
              <a:t>Existing Gaps:</a:t>
            </a:r>
            <a:endParaRPr sz="2000" b="1" dirty="0">
              <a:solidFill>
                <a:srgbClr val="FFFF00"/>
              </a:solidFill>
              <a:latin typeface="Roboto" panose="02000000000000000000" pitchFamily="2" charset="0"/>
              <a:ea typeface="Roboto" panose="02000000000000000000" pitchFamily="2" charset="0"/>
              <a:cs typeface="Roboto" panose="02000000000000000000" pitchFamily="2" charset="0"/>
            </a:endParaRPr>
          </a:p>
          <a:p>
            <a:pPr marL="742950" lvl="0" indent="-285750" algn="just">
              <a:spcBef>
                <a:spcPts val="1200"/>
              </a:spcBef>
              <a:buClr>
                <a:schemeClr val="bg1"/>
              </a:buClr>
              <a:buSzPct val="150000"/>
              <a:buFont typeface="Arial" panose="020B0604020202020204" pitchFamily="34" charset="0"/>
              <a:buChar char="•"/>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Most automation tools (e.g., Splunk SOAR, Cortex XSOAR) are proprietary and resource-intensive, limiting adoption in academic and small-to-medium enterprise contexts.</a:t>
            </a:r>
          </a:p>
          <a:p>
            <a:pPr marL="742950" lvl="0" indent="-285750" algn="just">
              <a:spcBef>
                <a:spcPts val="1200"/>
              </a:spcBef>
              <a:buClr>
                <a:schemeClr val="bg1"/>
              </a:buClr>
              <a:buSzPct val="150000"/>
              <a:buFont typeface="Arial" panose="020B0604020202020204" pitchFamily="34" charset="0"/>
              <a:buChar char="•"/>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Open-source SIEM solutions (e.g., ELK stack,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Wazuh</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provide detection but lack flexible, user-friendly workflow automation.</a:t>
            </a:r>
          </a:p>
          <a:p>
            <a:pPr marL="742950" lvl="0" indent="-285750" algn="just">
              <a:spcBef>
                <a:spcPts val="1200"/>
              </a:spcBef>
              <a:buClr>
                <a:schemeClr val="bg1"/>
              </a:buClr>
              <a:buSzPct val="150000"/>
              <a:buFont typeface="Arial" panose="020B0604020202020204" pitchFamily="34" charset="0"/>
              <a:buChar char="•"/>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Existing research largely emphasizes detection accuracy but neglects automated response, triaging, and integration across multiple threat intelligence sources.</a:t>
            </a:r>
          </a:p>
        </p:txBody>
      </p:sp>
      <p:sp>
        <p:nvSpPr>
          <p:cNvPr id="127" name="Google Shape;127;p11"/>
          <p:cNvSpPr txBox="1">
            <a:spLocks noGrp="1"/>
          </p:cNvSpPr>
          <p:nvPr>
            <p:ph type="sldNum" idx="12"/>
          </p:nvPr>
        </p:nvSpPr>
        <p:spPr>
          <a:xfrm>
            <a:off x="10350500" y="292100"/>
            <a:ext cx="838200" cy="76835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1_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TotalTime>
  <Words>2504</Words>
  <Application>Microsoft Office PowerPoint</Application>
  <PresentationFormat>Widescreen</PresentationFormat>
  <Paragraphs>284</Paragraphs>
  <Slides>35</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Century Gothic</vt:lpstr>
      <vt:lpstr>Balthazar</vt:lpstr>
      <vt:lpstr>Times New Roman</vt:lpstr>
      <vt:lpstr>Roboto</vt:lpstr>
      <vt:lpstr>Calibri</vt:lpstr>
      <vt:lpstr>Noto Sans Symbols</vt:lpstr>
      <vt:lpstr>Arial</vt:lpstr>
      <vt:lpstr>1_Ion Boardroom</vt:lpstr>
      <vt:lpstr>Title: Optimizing Cyberthreat Mitigation Through AI-Enhanced SIEM and Automated Response: A Practical Framework with n8n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 Published details</vt:lpstr>
      <vt:lpstr>PowerPoint Presentation</vt:lpstr>
      <vt:lpstr>PowerPoint Presentation</vt:lpstr>
      <vt:lpstr>PowerPoint Presentation</vt:lpstr>
      <vt:lpstr>PowerPoint Presentation</vt:lpstr>
      <vt:lpstr>Proof of Submission/Acceptance/Publication</vt:lpstr>
      <vt:lpstr>Proof of Submission/Acceptance/Publication</vt:lpstr>
      <vt:lpstr>Plagiarism Report </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SANDEEP KUMAR SINGH</dc:creator>
  <cp:lastModifiedBy>Rajat Prakash Dhal</cp:lastModifiedBy>
  <cp:revision>61</cp:revision>
  <dcterms:modified xsi:type="dcterms:W3CDTF">2025-12-30T17:46:55Z</dcterms:modified>
</cp:coreProperties>
</file>